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92" r:id="rId2"/>
  </p:sldMasterIdLst>
  <p:notesMasterIdLst>
    <p:notesMasterId r:id="rId45"/>
  </p:notesMasterIdLst>
  <p:sldIdLst>
    <p:sldId id="257" r:id="rId3"/>
    <p:sldId id="1348" r:id="rId4"/>
    <p:sldId id="1482" r:id="rId5"/>
    <p:sldId id="1483" r:id="rId6"/>
    <p:sldId id="1484" r:id="rId7"/>
    <p:sldId id="1485" r:id="rId8"/>
    <p:sldId id="1486" r:id="rId9"/>
    <p:sldId id="1487" r:id="rId10"/>
    <p:sldId id="1488" r:id="rId11"/>
    <p:sldId id="1489" r:id="rId12"/>
    <p:sldId id="1490" r:id="rId13"/>
    <p:sldId id="1491" r:id="rId14"/>
    <p:sldId id="1492" r:id="rId15"/>
    <p:sldId id="1493" r:id="rId16"/>
    <p:sldId id="1500" r:id="rId17"/>
    <p:sldId id="1502" r:id="rId18"/>
    <p:sldId id="1501" r:id="rId19"/>
    <p:sldId id="1497" r:id="rId20"/>
    <p:sldId id="1496" r:id="rId21"/>
    <p:sldId id="1495" r:id="rId22"/>
    <p:sldId id="1510" r:id="rId23"/>
    <p:sldId id="1511" r:id="rId24"/>
    <p:sldId id="1465" r:id="rId25"/>
    <p:sldId id="1401" r:id="rId26"/>
    <p:sldId id="1473" r:id="rId27"/>
    <p:sldId id="1498" r:id="rId28"/>
    <p:sldId id="1494" r:id="rId29"/>
    <p:sldId id="1504" r:id="rId30"/>
    <p:sldId id="1505" r:id="rId31"/>
    <p:sldId id="1499" r:id="rId32"/>
    <p:sldId id="1506" r:id="rId33"/>
    <p:sldId id="1507" r:id="rId34"/>
    <p:sldId id="1414" r:id="rId35"/>
    <p:sldId id="1415" r:id="rId36"/>
    <p:sldId id="1451" r:id="rId37"/>
    <p:sldId id="1449" r:id="rId38"/>
    <p:sldId id="1452" r:id="rId39"/>
    <p:sldId id="261" r:id="rId40"/>
    <p:sldId id="1385" r:id="rId41"/>
    <p:sldId id="275" r:id="rId42"/>
    <p:sldId id="1446" r:id="rId43"/>
    <p:sldId id="148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 Marie Briden" initials="JMB" lastIdx="1" clrIdx="0">
    <p:extLst>
      <p:ext uri="{19B8F6BF-5375-455C-9EA6-DF929625EA0E}">
        <p15:presenceInfo xmlns:p15="http://schemas.microsoft.com/office/powerpoint/2012/main" userId="Julia Marie Brid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A22"/>
    <a:srgbClr val="253DFA"/>
    <a:srgbClr val="611BB5"/>
    <a:srgbClr val="FF7F0E"/>
    <a:srgbClr val="1F77B4"/>
    <a:srgbClr val="000000"/>
    <a:srgbClr val="2CA02C"/>
    <a:srgbClr val="015639"/>
    <a:srgbClr val="FF00FF"/>
    <a:srgbClr val="F8E0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951AE4-6BDB-4D99-B957-240D8A9F920D}" v="4" dt="2023-09-13T00:05:36.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89" autoAdjust="0"/>
    <p:restoredTop sz="93758" autoAdjust="0"/>
  </p:normalViewPr>
  <p:slideViewPr>
    <p:cSldViewPr snapToGrid="0" snapToObjects="1">
      <p:cViewPr varScale="1">
        <p:scale>
          <a:sx n="106" d="100"/>
          <a:sy n="106" d="100"/>
        </p:scale>
        <p:origin x="1152"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1C5685-2821-D340-980E-7790E64AD272}"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46254-98C0-8A4B-862C-16B8A188F15B}" type="slidenum">
              <a:rPr lang="en-US" smtClean="0"/>
              <a:t>‹#›</a:t>
            </a:fld>
            <a:endParaRPr lang="en-US"/>
          </a:p>
        </p:txBody>
      </p:sp>
    </p:spTree>
    <p:extLst>
      <p:ext uri="{BB962C8B-B14F-4D97-AF65-F5344CB8AC3E}">
        <p14:creationId xmlns:p14="http://schemas.microsoft.com/office/powerpoint/2010/main" val="2754117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researchgate.net/publication/364154160_Impact_of_Space_Weather_on_Space_Assets_and_Satellite_Launch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researchgate.net/publication/364154160_Impact_of_Space_Weather_on_Space_Assets_and_Satellite_Launch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researchgate.net/publication/364154160_Impact_of_Space_Weather_on_Space_Assets_and_Satellite_Launch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researchgate.net/publication/364154160_Impact_of_Space_Weather_on_Space_Assets_and_Satellite_Launch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researchgate.net/publication/364154160_Impact_of_Space_Weather_on_Space_Assets_and_Satellite_Launch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Perturbation_(astronomy)"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en.wikipedia.org/wiki/Orbital_period" TargetMode="External"/><Relationship Id="rId5" Type="http://schemas.openxmlformats.org/officeDocument/2006/relationships/hyperlink" Target="https://en.wikipedia.org/wiki/Simplified_perturbations_models#cite_note-spacetrackreport-2" TargetMode="External"/><Relationship Id="rId4" Type="http://schemas.openxmlformats.org/officeDocument/2006/relationships/hyperlink" Target="https://en.wikipedia.org/wiki/Simplified_perturbations_models#cite_note-Zwiep-1"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368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914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2838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955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8984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633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316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850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373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666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206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7,500 satellites in LEO</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maneuvering every 2-3 weeks due to Orbital decay</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Increases chances of collisions, increasing amount of debris</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Accurate density nowcasts and forecasts</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Improved orbit determination and prediction</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Source: https://www.livescience.com/how-many-satellites-orbit-earth#:~:text=In%20total%2C%20there%20were%20around,Related%3A%20Does%20the%20moon%20rotate%3F</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https://www.swpc.noaa.gov/impacts/satellite-drag#:~:text=When%20solar%20activity%20is%20at,maintain%20their%20orbit%20%5B1%5D.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454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796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5330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Overall, transformer forecasters are more robust to input data and provide lower errors across models</a:t>
            </a:r>
          </a:p>
          <a:p>
            <a:pPr marL="285750" indent="-285750">
              <a:buFont typeface="Arial" panose="020B0604020202020204" pitchFamily="34" charset="0"/>
              <a:buChar char="•"/>
            </a:pPr>
            <a:r>
              <a:rPr lang="en-US" sz="1200" dirty="0">
                <a:solidFill>
                  <a:srgbClr val="C00000"/>
                </a:solidFill>
              </a:rPr>
              <a:t>DMDc was found to be sensitive to out-of-distribution test data, quickly diverging during propagation</a:t>
            </a:r>
          </a:p>
          <a:p>
            <a:pPr marL="285750" indent="-285750">
              <a:buFont typeface="Arial" panose="020B0604020202020204" pitchFamily="34" charset="0"/>
              <a:buChar char="•"/>
            </a:pPr>
            <a:r>
              <a:rPr lang="en-US" sz="1200" dirty="0">
                <a:solidFill>
                  <a:srgbClr val="00B050"/>
                </a:solidFill>
              </a:rPr>
              <a:t>The Transformer architecture proved to be more computationally efficient than DMDc, forecasting 1-week time periods in only 1 step</a:t>
            </a:r>
            <a:r>
              <a:rPr kumimoji="0" lang="en-US" sz="1200" b="0" i="0" u="none" strike="noStrike" kern="1200" cap="none" spc="0" normalizeH="0" baseline="0" noProof="0" dirty="0">
                <a:ln>
                  <a:noFill/>
                </a:ln>
                <a:solidFill>
                  <a:schemeClr val="tx1"/>
                </a:solidFill>
                <a:effectLst/>
                <a:uLnTx/>
                <a:uFillTx/>
                <a:latin typeface="Corbel" panose="020B0503020204020204"/>
                <a:ea typeface="+mn-ea"/>
                <a:cs typeface="+mn-cs"/>
              </a:rPr>
              <a:t>.</a:t>
            </a:r>
            <a:endParaRPr lang="en-US" sz="1200" dirty="0">
              <a:solidFill>
                <a:srgbClr val="00B050"/>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036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Models seem to be practically agreeing</a:t>
            </a:r>
            <a:endParaRPr lang="en-US" dirty="0"/>
          </a:p>
        </p:txBody>
      </p:sp>
      <p:sp>
        <p:nvSpPr>
          <p:cNvPr id="4" name="Slide Number Placeholder 3"/>
          <p:cNvSpPr>
            <a:spLocks noGrp="1"/>
          </p:cNvSpPr>
          <p:nvPr>
            <p:ph type="sldNum" sz="quarter" idx="5"/>
          </p:nvPr>
        </p:nvSpPr>
        <p:spPr/>
        <p:txBody>
          <a:bodyPr/>
          <a:lstStyle/>
          <a:p>
            <a:fld id="{4FC46254-98C0-8A4B-862C-16B8A188F15B}" type="slidenum">
              <a:rPr lang="en-US" smtClean="0"/>
              <a:t>23</a:t>
            </a:fld>
            <a:endParaRPr lang="en-US"/>
          </a:p>
        </p:txBody>
      </p:sp>
    </p:spTree>
    <p:extLst>
      <p:ext uri="{BB962C8B-B14F-4D97-AF65-F5344CB8AC3E}">
        <p14:creationId xmlns:p14="http://schemas.microsoft.com/office/powerpoint/2010/main" val="4271226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958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417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g_d0_f3"/>
              </a:rPr>
              <a:t>F</a:t>
            </a:r>
            <a:r>
              <a:rPr lang="en-US" dirty="0">
                <a:effectLst/>
                <a:latin typeface="g_d0_f2"/>
              </a:rPr>
              <a:t>10</a:t>
            </a:r>
            <a:r>
              <a:rPr lang="en-US" dirty="0">
                <a:effectLst/>
                <a:latin typeface="g_d0_f7"/>
              </a:rPr>
              <a:t>.</a:t>
            </a:r>
            <a:r>
              <a:rPr lang="en-US" dirty="0">
                <a:effectLst/>
                <a:latin typeface="g_d0_f2"/>
              </a:rPr>
              <a:t>7 Solar radio noise flux at a wavelength of 10.7 cm, JB2008, POD TIE-GCM ROM, NRLMSISE-00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g_d0_f3"/>
              </a:rPr>
              <a:t>S</a:t>
            </a:r>
            <a:r>
              <a:rPr lang="en-US" dirty="0">
                <a:effectLst/>
                <a:latin typeface="g_d0_f2"/>
              </a:rPr>
              <a:t>10 Activity indicator of the integrated 26-34 nm solar irradiance, JB2008</a:t>
            </a:r>
          </a:p>
          <a:p>
            <a:r>
              <a:rPr lang="en-US" dirty="0">
                <a:effectLst/>
                <a:latin typeface="g_d0_f3"/>
              </a:rPr>
              <a:t>M</a:t>
            </a:r>
            <a:r>
              <a:rPr lang="en-US" dirty="0">
                <a:effectLst/>
                <a:latin typeface="g_d0_f2"/>
              </a:rPr>
              <a:t>10 Modified daily Mg II core-to-wing ratio, JB2008</a:t>
            </a:r>
          </a:p>
          <a:p>
            <a:r>
              <a:rPr lang="en-US" dirty="0">
                <a:effectLst/>
                <a:latin typeface="g_d0_f2"/>
              </a:rPr>
              <a:t>DSTDTC Temperature change calculated from the Disturbance Storm Time (DST) Index, JB2008</a:t>
            </a:r>
          </a:p>
          <a:p>
            <a:r>
              <a:rPr lang="en-US" dirty="0" err="1">
                <a:effectLst/>
                <a:latin typeface="g_d0_f2"/>
              </a:rPr>
              <a:t>kp</a:t>
            </a:r>
            <a:r>
              <a:rPr lang="en-US" dirty="0">
                <a:effectLst/>
                <a:latin typeface="g_d0_f2"/>
              </a:rPr>
              <a:t> 3-hour-range standardized quasi-logarithmic magnetic activity, POD TIE-GCM ROM</a:t>
            </a:r>
          </a:p>
          <a:p>
            <a:r>
              <a:rPr lang="en-US" dirty="0">
                <a:effectLst/>
                <a:latin typeface="g_d0_f2"/>
              </a:rPr>
              <a:t>ap 3-hourly magnetic activity index derived from </a:t>
            </a:r>
            <a:r>
              <a:rPr lang="en-US" dirty="0" err="1">
                <a:effectLst/>
                <a:latin typeface="g_d0_f2"/>
              </a:rPr>
              <a:t>kp</a:t>
            </a:r>
            <a:r>
              <a:rPr lang="en-US" dirty="0">
                <a:effectLst/>
                <a:latin typeface="g_d0_f2"/>
              </a:rPr>
              <a:t>,</a:t>
            </a:r>
            <a:r>
              <a:rPr lang="en-US" dirty="0"/>
              <a:t> </a:t>
            </a:r>
            <a:r>
              <a:rPr lang="en-US" dirty="0">
                <a:effectLst/>
                <a:latin typeface="g_d0_f2"/>
              </a:rPr>
              <a:t>NRLMSISE-00</a:t>
            </a:r>
            <a:br>
              <a:rPr lang="en-US" dirty="0"/>
            </a:br>
            <a:r>
              <a:rPr lang="en-US" i="1" dirty="0"/>
              <a:t>(3) (PDF) Impact of Space Weather on Space Assets and Satellite Launches</a:t>
            </a:r>
            <a:r>
              <a:rPr lang="en-US" dirty="0"/>
              <a:t>. Available from: </a:t>
            </a:r>
            <a:r>
              <a:rPr lang="en-US" dirty="0">
                <a:hlinkClick r:id="rId3"/>
              </a:rPr>
              <a:t>https://www.researchgate.net/publication/364154160_Impact_of_Space_Weather_on_Space_Assets_and_Satellite_Launches</a:t>
            </a:r>
            <a:r>
              <a:rPr lang="en-US" dirty="0"/>
              <a:t> [accessed Feb 03 2023].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46254-98C0-8A4B-862C-16B8A188F1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494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g_d0_f3"/>
              </a:rPr>
              <a:t>F</a:t>
            </a:r>
            <a:r>
              <a:rPr lang="en-US" dirty="0">
                <a:effectLst/>
                <a:latin typeface="g_d0_f2"/>
              </a:rPr>
              <a:t>10</a:t>
            </a:r>
            <a:r>
              <a:rPr lang="en-US" dirty="0">
                <a:effectLst/>
                <a:latin typeface="g_d0_f7"/>
              </a:rPr>
              <a:t>.</a:t>
            </a:r>
            <a:r>
              <a:rPr lang="en-US" dirty="0">
                <a:effectLst/>
                <a:latin typeface="g_d0_f2"/>
              </a:rPr>
              <a:t>7 Solar radio noise flux at a wavelength of 10.7 cm, JB2008, POD TIE-GCM ROM, NRLMSISE-00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g_d0_f3"/>
              </a:rPr>
              <a:t>S</a:t>
            </a:r>
            <a:r>
              <a:rPr lang="en-US" dirty="0">
                <a:effectLst/>
                <a:latin typeface="g_d0_f2"/>
              </a:rPr>
              <a:t>10 Activity indicator of the integrated 26-34 nm solar irradiance, JB2008</a:t>
            </a:r>
          </a:p>
          <a:p>
            <a:r>
              <a:rPr lang="en-US" dirty="0">
                <a:effectLst/>
                <a:latin typeface="g_d0_f3"/>
              </a:rPr>
              <a:t>M</a:t>
            </a:r>
            <a:r>
              <a:rPr lang="en-US" dirty="0">
                <a:effectLst/>
                <a:latin typeface="g_d0_f2"/>
              </a:rPr>
              <a:t>10 Modified daily Mg II core-to-wing ratio, JB2008</a:t>
            </a:r>
          </a:p>
          <a:p>
            <a:r>
              <a:rPr lang="en-US" dirty="0">
                <a:effectLst/>
                <a:latin typeface="g_d0_f2"/>
              </a:rPr>
              <a:t>DSTDTC Temperature change calculated from the Disturbance Storm Time (DST) Index, JB2008</a:t>
            </a:r>
          </a:p>
          <a:p>
            <a:r>
              <a:rPr lang="en-US" dirty="0" err="1">
                <a:effectLst/>
                <a:latin typeface="g_d0_f2"/>
              </a:rPr>
              <a:t>kp</a:t>
            </a:r>
            <a:r>
              <a:rPr lang="en-US" dirty="0">
                <a:effectLst/>
                <a:latin typeface="g_d0_f2"/>
              </a:rPr>
              <a:t> 3-hour-range standardized quasi-logarithmic magnetic activity, POD TIE-GCM ROM</a:t>
            </a:r>
          </a:p>
          <a:p>
            <a:r>
              <a:rPr lang="en-US" dirty="0">
                <a:effectLst/>
                <a:latin typeface="g_d0_f2"/>
              </a:rPr>
              <a:t>ap 3-hourly magnetic activity index derived from </a:t>
            </a:r>
            <a:r>
              <a:rPr lang="en-US" dirty="0" err="1">
                <a:effectLst/>
                <a:latin typeface="g_d0_f2"/>
              </a:rPr>
              <a:t>kp</a:t>
            </a:r>
            <a:r>
              <a:rPr lang="en-US" dirty="0">
                <a:effectLst/>
                <a:latin typeface="g_d0_f2"/>
              </a:rPr>
              <a:t>,</a:t>
            </a:r>
            <a:r>
              <a:rPr lang="en-US" dirty="0"/>
              <a:t> </a:t>
            </a:r>
            <a:r>
              <a:rPr lang="en-US" dirty="0">
                <a:effectLst/>
                <a:latin typeface="g_d0_f2"/>
              </a:rPr>
              <a:t>NRLMSISE-00</a:t>
            </a:r>
            <a:br>
              <a:rPr lang="en-US" dirty="0"/>
            </a:br>
            <a:r>
              <a:rPr lang="en-US" i="1" dirty="0"/>
              <a:t>(3) (PDF) Impact of Space Weather on Space Assets and Satellite Launches</a:t>
            </a:r>
            <a:r>
              <a:rPr lang="en-US" dirty="0"/>
              <a:t>. Available from: </a:t>
            </a:r>
            <a:r>
              <a:rPr lang="en-US" dirty="0">
                <a:hlinkClick r:id="rId3"/>
              </a:rPr>
              <a:t>https://www.researchgate.net/publication/364154160_Impact_of_Space_Weather_on_Space_Assets_and_Satellite_Launches</a:t>
            </a:r>
            <a:r>
              <a:rPr lang="en-US" dirty="0"/>
              <a:t> [accessed Feb 03 2023].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46254-98C0-8A4B-862C-16B8A188F1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301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g_d0_f3"/>
              </a:rPr>
              <a:t>F</a:t>
            </a:r>
            <a:r>
              <a:rPr lang="en-US" dirty="0">
                <a:effectLst/>
                <a:latin typeface="g_d0_f2"/>
              </a:rPr>
              <a:t>10</a:t>
            </a:r>
            <a:r>
              <a:rPr lang="en-US" dirty="0">
                <a:effectLst/>
                <a:latin typeface="g_d0_f7"/>
              </a:rPr>
              <a:t>.</a:t>
            </a:r>
            <a:r>
              <a:rPr lang="en-US" dirty="0">
                <a:effectLst/>
                <a:latin typeface="g_d0_f2"/>
              </a:rPr>
              <a:t>7 Solar radio noise flux at a wavelength of 10.7 cm, JB2008, POD TIE-GCM ROM, NRLMSISE-00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g_d0_f3"/>
              </a:rPr>
              <a:t>S</a:t>
            </a:r>
            <a:r>
              <a:rPr lang="en-US" dirty="0">
                <a:effectLst/>
                <a:latin typeface="g_d0_f2"/>
              </a:rPr>
              <a:t>10 Activity indicator of the integrated 26-34 nm solar irradiance, JB2008</a:t>
            </a:r>
          </a:p>
          <a:p>
            <a:r>
              <a:rPr lang="en-US" dirty="0">
                <a:effectLst/>
                <a:latin typeface="g_d0_f3"/>
              </a:rPr>
              <a:t>M</a:t>
            </a:r>
            <a:r>
              <a:rPr lang="en-US" dirty="0">
                <a:effectLst/>
                <a:latin typeface="g_d0_f2"/>
              </a:rPr>
              <a:t>10 Modified daily Mg II core-to-wing ratio, JB2008</a:t>
            </a:r>
          </a:p>
          <a:p>
            <a:r>
              <a:rPr lang="en-US" dirty="0">
                <a:effectLst/>
                <a:latin typeface="g_d0_f2"/>
              </a:rPr>
              <a:t>DSTDTC Temperature change calculated from the Disturbance Storm Time (DST) Index, JB2008</a:t>
            </a:r>
          </a:p>
          <a:p>
            <a:r>
              <a:rPr lang="en-US" dirty="0" err="1">
                <a:effectLst/>
                <a:latin typeface="g_d0_f2"/>
              </a:rPr>
              <a:t>kp</a:t>
            </a:r>
            <a:r>
              <a:rPr lang="en-US" dirty="0">
                <a:effectLst/>
                <a:latin typeface="g_d0_f2"/>
              </a:rPr>
              <a:t> 3-hour-range standardized quasi-logarithmic magnetic activity, POD TIE-GCM ROM</a:t>
            </a:r>
          </a:p>
          <a:p>
            <a:r>
              <a:rPr lang="en-US" dirty="0">
                <a:effectLst/>
                <a:latin typeface="g_d0_f2"/>
              </a:rPr>
              <a:t>ap 3-hourly magnetic activity index derived from </a:t>
            </a:r>
            <a:r>
              <a:rPr lang="en-US" dirty="0" err="1">
                <a:effectLst/>
                <a:latin typeface="g_d0_f2"/>
              </a:rPr>
              <a:t>kp</a:t>
            </a:r>
            <a:r>
              <a:rPr lang="en-US" dirty="0">
                <a:effectLst/>
                <a:latin typeface="g_d0_f2"/>
              </a:rPr>
              <a:t>,</a:t>
            </a:r>
            <a:r>
              <a:rPr lang="en-US" dirty="0"/>
              <a:t> </a:t>
            </a:r>
            <a:r>
              <a:rPr lang="en-US" dirty="0">
                <a:effectLst/>
                <a:latin typeface="g_d0_f2"/>
              </a:rPr>
              <a:t>NRLMSISE-00</a:t>
            </a:r>
            <a:br>
              <a:rPr lang="en-US" dirty="0"/>
            </a:br>
            <a:r>
              <a:rPr lang="en-US" i="1" dirty="0"/>
              <a:t>(3) (PDF) Impact of Space Weather on Space Assets and Satellite Launches</a:t>
            </a:r>
            <a:r>
              <a:rPr lang="en-US" dirty="0"/>
              <a:t>. Available from: </a:t>
            </a:r>
            <a:r>
              <a:rPr lang="en-US" dirty="0">
                <a:hlinkClick r:id="rId3"/>
              </a:rPr>
              <a:t>https://www.researchgate.net/publication/364154160_Impact_of_Space_Weather_on_Space_Assets_and_Satellite_Launches</a:t>
            </a:r>
            <a:r>
              <a:rPr lang="en-US" dirty="0"/>
              <a:t> [accessed Feb 03 2023].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46254-98C0-8A4B-862C-16B8A188F1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24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g_d0_f3"/>
              </a:rPr>
              <a:t>F</a:t>
            </a:r>
            <a:r>
              <a:rPr lang="en-US" dirty="0">
                <a:effectLst/>
                <a:latin typeface="g_d0_f2"/>
              </a:rPr>
              <a:t>10</a:t>
            </a:r>
            <a:r>
              <a:rPr lang="en-US" dirty="0">
                <a:effectLst/>
                <a:latin typeface="g_d0_f7"/>
              </a:rPr>
              <a:t>.</a:t>
            </a:r>
            <a:r>
              <a:rPr lang="en-US" dirty="0">
                <a:effectLst/>
                <a:latin typeface="g_d0_f2"/>
              </a:rPr>
              <a:t>7 Solar radio noise flux at a wavelength of 10.7 cm, JB2008, POD TIE-GCM ROM, NRLMSISE-00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g_d0_f3"/>
              </a:rPr>
              <a:t>S</a:t>
            </a:r>
            <a:r>
              <a:rPr lang="en-US" dirty="0">
                <a:effectLst/>
                <a:latin typeface="g_d0_f2"/>
              </a:rPr>
              <a:t>10 Activity indicator of the integrated 26-34 nm solar irradiance, JB2008</a:t>
            </a:r>
          </a:p>
          <a:p>
            <a:r>
              <a:rPr lang="en-US" dirty="0">
                <a:effectLst/>
                <a:latin typeface="g_d0_f3"/>
              </a:rPr>
              <a:t>M</a:t>
            </a:r>
            <a:r>
              <a:rPr lang="en-US" dirty="0">
                <a:effectLst/>
                <a:latin typeface="g_d0_f2"/>
              </a:rPr>
              <a:t>10 Modified daily Mg II core-to-wing ratio, JB2008</a:t>
            </a:r>
          </a:p>
          <a:p>
            <a:r>
              <a:rPr lang="en-US" dirty="0">
                <a:effectLst/>
                <a:latin typeface="g_d0_f2"/>
              </a:rPr>
              <a:t>DSTDTC Temperature change calculated from the Disturbance Storm Time (DST) Index, JB2008</a:t>
            </a:r>
          </a:p>
          <a:p>
            <a:r>
              <a:rPr lang="en-US" dirty="0" err="1">
                <a:effectLst/>
                <a:latin typeface="g_d0_f2"/>
              </a:rPr>
              <a:t>kp</a:t>
            </a:r>
            <a:r>
              <a:rPr lang="en-US" dirty="0">
                <a:effectLst/>
                <a:latin typeface="g_d0_f2"/>
              </a:rPr>
              <a:t> 3-hour-range standardized quasi-logarithmic magnetic activity, POD TIE-GCM ROM</a:t>
            </a:r>
          </a:p>
          <a:p>
            <a:r>
              <a:rPr lang="en-US" dirty="0">
                <a:effectLst/>
                <a:latin typeface="g_d0_f2"/>
              </a:rPr>
              <a:t>ap 3-hourly magnetic activity index derived from </a:t>
            </a:r>
            <a:r>
              <a:rPr lang="en-US" dirty="0" err="1">
                <a:effectLst/>
                <a:latin typeface="g_d0_f2"/>
              </a:rPr>
              <a:t>kp</a:t>
            </a:r>
            <a:r>
              <a:rPr lang="en-US" dirty="0">
                <a:effectLst/>
                <a:latin typeface="g_d0_f2"/>
              </a:rPr>
              <a:t>,</a:t>
            </a:r>
            <a:r>
              <a:rPr lang="en-US" dirty="0"/>
              <a:t> </a:t>
            </a:r>
            <a:r>
              <a:rPr lang="en-US" dirty="0">
                <a:effectLst/>
                <a:latin typeface="g_d0_f2"/>
              </a:rPr>
              <a:t>NRLMSISE-00</a:t>
            </a:r>
            <a:br>
              <a:rPr lang="en-US" dirty="0"/>
            </a:br>
            <a:r>
              <a:rPr lang="en-US" i="1" dirty="0"/>
              <a:t>(3) (PDF) Impact of Space Weather on Space Assets and Satellite Launches</a:t>
            </a:r>
            <a:r>
              <a:rPr lang="en-US" dirty="0"/>
              <a:t>. Available from: </a:t>
            </a:r>
            <a:r>
              <a:rPr lang="en-US" dirty="0">
                <a:hlinkClick r:id="rId3"/>
              </a:rPr>
              <a:t>https://www.researchgate.net/publication/364154160_Impact_of_Space_Weather_on_Space_Assets_and_Satellite_Launches</a:t>
            </a:r>
            <a:r>
              <a:rPr lang="en-US" dirty="0"/>
              <a:t> [accessed Feb 03 2023].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46254-98C0-8A4B-862C-16B8A188F1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46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7,500 satellites in LEO</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maneuvering every 2-3 weeks due to Orbital decay</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Increases chances of collisions, increasing amount of debris</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Accurate density nowcasts and forecasts</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Improved orbit determination and prediction</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Source: https://www.livescience.com/how-many-satellites-orbit-earth#:~:text=In%20total%2C%20there%20were%20around,Related%3A%20Does%20the%20moon%20rotate%3F</a:t>
            </a:r>
          </a:p>
          <a:p>
            <a:pPr marL="342900" marR="0" lvl="0" indent="-342900" algn="ctr" defTabSz="914400" rtl="0" eaLnBrk="1" fontAlgn="auto" latinLnBrk="0" hangingPunct="1">
              <a:spcBef>
                <a:spcPts val="600"/>
              </a:spcBef>
              <a:spcAft>
                <a:spcPts val="0"/>
              </a:spcAft>
              <a:buClrTx/>
              <a:buSzTx/>
              <a:buFont typeface="Wingdings" pitchFamily="2" charset="2"/>
              <a:buChar char="v"/>
              <a:tabLst/>
              <a:defRPr/>
            </a:pPr>
            <a:r>
              <a:rPr kumimoji="0" lang="en-US" b="0" i="0" u="none" strike="noStrike" kern="1200" cap="none" spc="0" normalizeH="0" baseline="0" noProof="0" dirty="0">
                <a:ln>
                  <a:noFill/>
                </a:ln>
                <a:solidFill>
                  <a:schemeClr val="tx1"/>
                </a:solidFill>
                <a:effectLst/>
                <a:uLnTx/>
                <a:uFillTx/>
                <a:latin typeface="Corbel" panose="020B0503020204020204"/>
                <a:ea typeface="+mn-ea"/>
                <a:cs typeface="+mn-cs"/>
              </a:rPr>
              <a:t>https://www.swpc.noaa.gov/impacts/satellite-drag#:~:text=When%20solar%20activity%20is%20at,maintain%20their%20orbit%20%5B1%5D.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7403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g_d0_f3"/>
              </a:rPr>
              <a:t>F</a:t>
            </a:r>
            <a:r>
              <a:rPr lang="en-US" dirty="0">
                <a:effectLst/>
                <a:latin typeface="g_d0_f2"/>
              </a:rPr>
              <a:t>10</a:t>
            </a:r>
            <a:r>
              <a:rPr lang="en-US" dirty="0">
                <a:effectLst/>
                <a:latin typeface="g_d0_f7"/>
              </a:rPr>
              <a:t>.</a:t>
            </a:r>
            <a:r>
              <a:rPr lang="en-US" dirty="0">
                <a:effectLst/>
                <a:latin typeface="g_d0_f2"/>
              </a:rPr>
              <a:t>7 Solar radio noise flux at a wavelength of 10.7 cm, JB2008, POD TIE-GCM ROM, NRLMSISE-00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g_d0_f3"/>
              </a:rPr>
              <a:t>S</a:t>
            </a:r>
            <a:r>
              <a:rPr lang="en-US" dirty="0">
                <a:effectLst/>
                <a:latin typeface="g_d0_f2"/>
              </a:rPr>
              <a:t>10 Activity indicator of the integrated 26-34 nm solar irradiance, JB2008</a:t>
            </a:r>
          </a:p>
          <a:p>
            <a:r>
              <a:rPr lang="en-US" dirty="0">
                <a:effectLst/>
                <a:latin typeface="g_d0_f3"/>
              </a:rPr>
              <a:t>M</a:t>
            </a:r>
            <a:r>
              <a:rPr lang="en-US" dirty="0">
                <a:effectLst/>
                <a:latin typeface="g_d0_f2"/>
              </a:rPr>
              <a:t>10 Modified daily Mg II core-to-wing ratio, JB2008</a:t>
            </a:r>
          </a:p>
          <a:p>
            <a:r>
              <a:rPr lang="en-US" dirty="0">
                <a:effectLst/>
                <a:latin typeface="g_d0_f2"/>
              </a:rPr>
              <a:t>DSTDTC Temperature change calculated from the Disturbance Storm Time (DST) Index, JB2008</a:t>
            </a:r>
          </a:p>
          <a:p>
            <a:r>
              <a:rPr lang="en-US" dirty="0" err="1">
                <a:effectLst/>
                <a:latin typeface="g_d0_f2"/>
              </a:rPr>
              <a:t>kp</a:t>
            </a:r>
            <a:r>
              <a:rPr lang="en-US" dirty="0">
                <a:effectLst/>
                <a:latin typeface="g_d0_f2"/>
              </a:rPr>
              <a:t> 3-hour-range standardized quasi-logarithmic magnetic activity, POD TIE-GCM ROM</a:t>
            </a:r>
          </a:p>
          <a:p>
            <a:r>
              <a:rPr lang="en-US" dirty="0">
                <a:effectLst/>
                <a:latin typeface="g_d0_f2"/>
              </a:rPr>
              <a:t>ap 3-hourly magnetic activity index derived from </a:t>
            </a:r>
            <a:r>
              <a:rPr lang="en-US" dirty="0" err="1">
                <a:effectLst/>
                <a:latin typeface="g_d0_f2"/>
              </a:rPr>
              <a:t>kp</a:t>
            </a:r>
            <a:r>
              <a:rPr lang="en-US" dirty="0">
                <a:effectLst/>
                <a:latin typeface="g_d0_f2"/>
              </a:rPr>
              <a:t>,</a:t>
            </a:r>
            <a:r>
              <a:rPr lang="en-US" dirty="0"/>
              <a:t> </a:t>
            </a:r>
            <a:r>
              <a:rPr lang="en-US" dirty="0">
                <a:effectLst/>
                <a:latin typeface="g_d0_f2"/>
              </a:rPr>
              <a:t>NRLMSISE-00</a:t>
            </a:r>
            <a:br>
              <a:rPr lang="en-US" dirty="0"/>
            </a:br>
            <a:r>
              <a:rPr lang="en-US" i="1" dirty="0"/>
              <a:t>(3) (PDF) Impact of Space Weather on Space Assets and Satellite Launches</a:t>
            </a:r>
            <a:r>
              <a:rPr lang="en-US" dirty="0"/>
              <a:t>. Available from: </a:t>
            </a:r>
            <a:r>
              <a:rPr lang="en-US" dirty="0">
                <a:hlinkClick r:id="rId3"/>
              </a:rPr>
              <a:t>https://www.researchgate.net/publication/364154160_Impact_of_Space_Weather_on_Space_Assets_and_Satellite_Launches</a:t>
            </a:r>
            <a:r>
              <a:rPr lang="en-US" dirty="0"/>
              <a:t> [accessed Feb 03 2023].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C46254-98C0-8A4B-862C-16B8A188F1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477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indent="-342900">
              <a:buFont typeface="Wingdings" pitchFamily="2" charset="2"/>
              <a:buChar char="ü"/>
            </a:pPr>
            <a:r>
              <a:rPr lang="en-US" sz="2400" dirty="0"/>
              <a:t>Computationally fast</a:t>
            </a:r>
          </a:p>
          <a:p>
            <a:pPr marL="800100" indent="-342900">
              <a:buFont typeface="Wingdings" pitchFamily="2" charset="2"/>
              <a:buChar char="ü"/>
            </a:pPr>
            <a:r>
              <a:rPr lang="en-US" sz="2400" dirty="0"/>
              <a:t>Low-dimensional ⇨ low number of variables to be estimated</a:t>
            </a:r>
          </a:p>
          <a:p>
            <a:pPr marL="800100" indent="-342900">
              <a:buFont typeface="Wingdings" pitchFamily="2" charset="2"/>
              <a:buChar char="ü"/>
            </a:pPr>
            <a:r>
              <a:rPr lang="en-US" sz="2400" dirty="0"/>
              <a:t>Most energetic modes ⇨ ‘optimal’ low-order representation</a:t>
            </a:r>
            <a:endParaRPr lang="en-US" sz="2400" b="1" dirty="0"/>
          </a:p>
          <a:p>
            <a:pPr marL="800100" indent="-342900">
              <a:buFont typeface="Wingdings" pitchFamily="2" charset="2"/>
              <a:buChar char="ü"/>
            </a:pPr>
            <a:r>
              <a:rPr lang="en-US" sz="2400" dirty="0"/>
              <a:t>Orthogonal modes ⇨ good observability</a:t>
            </a:r>
          </a:p>
          <a:p>
            <a:pPr marL="800100" indent="-342900">
              <a:buFont typeface="Wingdings" pitchFamily="2" charset="2"/>
              <a:buChar char="ü"/>
            </a:pPr>
            <a:r>
              <a:rPr lang="en-US" sz="2400" dirty="0"/>
              <a:t>Dynamic:</a:t>
            </a:r>
          </a:p>
          <a:p>
            <a:pPr marL="1308100" lvl="2" indent="-393700">
              <a:buFont typeface=".PingFang SC Regular"/>
              <a:buChar char="⇨"/>
            </a:pPr>
            <a:r>
              <a:rPr lang="en-US" sz="2400" dirty="0"/>
              <a:t>Forecasting ability</a:t>
            </a:r>
          </a:p>
          <a:p>
            <a:pPr marL="1308100" lvl="2" indent="-393700">
              <a:buFont typeface=".PingFang SC Regular"/>
              <a:buChar char="⇨"/>
            </a:pPr>
            <a:r>
              <a:rPr lang="en-US" sz="2400" dirty="0"/>
              <a:t>Real-time</a:t>
            </a:r>
          </a:p>
          <a:p>
            <a:pPr marL="1308100" lvl="2" indent="-393700">
              <a:buFont typeface=".PingFang SC Regular"/>
              <a:buChar char="⇨"/>
            </a:pPr>
            <a:r>
              <a:rPr lang="en-US" sz="2400" dirty="0"/>
              <a:t>Kalman filtering</a:t>
            </a:r>
          </a:p>
          <a:p>
            <a:pPr marL="1308100" lvl="2" indent="-393700">
              <a:buFont typeface=".PingFang SC Regular"/>
              <a:buChar char="⇨"/>
            </a:pPr>
            <a:r>
              <a:rPr lang="en-US" sz="2400" dirty="0"/>
              <a:t>Enables orbit data as point-measurements </a:t>
            </a:r>
            <a:br>
              <a:rPr lang="en-US" sz="2400" dirty="0"/>
            </a:br>
            <a:r>
              <a:rPr lang="en-US" sz="2400" dirty="0"/>
              <a:t>(using Kalman filter)</a:t>
            </a:r>
          </a:p>
          <a:p>
            <a:pPr marL="914400" lvl="2" indent="0">
              <a:buFont typeface=".PingFang SC Regular"/>
              <a:buNone/>
            </a:pPr>
            <a:r>
              <a:rPr lang="en-US" sz="2400" dirty="0"/>
              <a:t>Autoencoder:</a:t>
            </a:r>
          </a:p>
          <a:p>
            <a:r>
              <a:rPr lang="en-US" dirty="0"/>
              <a:t>Learn to reconstruct data (Unsupervised learning)</a:t>
            </a:r>
          </a:p>
          <a:p>
            <a:pPr lvl="1"/>
            <a:r>
              <a:rPr lang="en-US" dirty="0"/>
              <a:t>Encode data to low-dimensional representation</a:t>
            </a:r>
          </a:p>
          <a:p>
            <a:pPr lvl="1"/>
            <a:r>
              <a:rPr lang="en-US" dirty="0"/>
              <a:t>Decode to reconstruct original data</a:t>
            </a:r>
          </a:p>
          <a:p>
            <a:r>
              <a:rPr lang="en-US" dirty="0"/>
              <a:t>Optimize NN architecture: </a:t>
            </a:r>
          </a:p>
          <a:p>
            <a:pPr lvl="1"/>
            <a:r>
              <a:rPr lang="en-US" dirty="0"/>
              <a:t>Convolutional layers: # of layers, # of filters, size, etc.</a:t>
            </a:r>
          </a:p>
          <a:p>
            <a:pPr marL="914400" lvl="2" indent="0">
              <a:buFont typeface=".PingFang SC Regular"/>
              <a:buNone/>
            </a:pPr>
            <a:r>
              <a:rPr lang="en-US" sz="1800" b="0" i="0" u="none" strike="noStrike" dirty="0">
                <a:solidFill>
                  <a:srgbClr val="000000"/>
                </a:solidFill>
                <a:effectLst/>
                <a:latin typeface="Arial" panose="020B0604020202020204" pitchFamily="34" charset="0"/>
              </a:rPr>
              <a:t>Autoencoder architecture is a general image. Different </a:t>
            </a:r>
            <a:r>
              <a:rPr lang="en-US" sz="1800" b="0" i="0" u="none" strike="noStrike">
                <a:solidFill>
                  <a:srgbClr val="000000"/>
                </a:solidFill>
                <a:effectLst/>
                <a:latin typeface="Arial" panose="020B0604020202020204" pitchFamily="34" charset="0"/>
              </a:rPr>
              <a:t>architecture for </a:t>
            </a:r>
            <a:r>
              <a:rPr lang="en-US" sz="1800" b="0" i="0" u="none" strike="noStrike" dirty="0">
                <a:solidFill>
                  <a:srgbClr val="000000"/>
                </a:solidFill>
                <a:effectLst/>
                <a:latin typeface="Arial" panose="020B0604020202020204" pitchFamily="34" charset="0"/>
              </a:rPr>
              <a:t>JB2008 and TIEGCM</a:t>
            </a:r>
            <a:endParaRPr lang="en-US" sz="2400" dirty="0"/>
          </a:p>
          <a:p>
            <a:endParaRPr lang="en-US" dirty="0"/>
          </a:p>
        </p:txBody>
      </p:sp>
      <p:sp>
        <p:nvSpPr>
          <p:cNvPr id="4" name="Slide Number Placeholder 3"/>
          <p:cNvSpPr>
            <a:spLocks noGrp="1"/>
          </p:cNvSpPr>
          <p:nvPr>
            <p:ph type="sldNum" sz="quarter" idx="5"/>
          </p:nvPr>
        </p:nvSpPr>
        <p:spPr/>
        <p:txBody>
          <a:bodyPr/>
          <a:lstStyle/>
          <a:p>
            <a:fld id="{4FC46254-98C0-8A4B-862C-16B8A188F15B}" type="slidenum">
              <a:rPr lang="en-US" smtClean="0"/>
              <a:t>33</a:t>
            </a:fld>
            <a:endParaRPr lang="en-US"/>
          </a:p>
        </p:txBody>
      </p:sp>
    </p:spTree>
    <p:extLst>
      <p:ext uri="{BB962C8B-B14F-4D97-AF65-F5344CB8AC3E}">
        <p14:creationId xmlns:p14="http://schemas.microsoft.com/office/powerpoint/2010/main" val="3263277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reduced order form of DMDc</a:t>
            </a:r>
          </a:p>
        </p:txBody>
      </p:sp>
      <p:sp>
        <p:nvSpPr>
          <p:cNvPr id="4" name="Slide Number Placeholder 3"/>
          <p:cNvSpPr>
            <a:spLocks noGrp="1"/>
          </p:cNvSpPr>
          <p:nvPr>
            <p:ph type="sldNum" sz="quarter" idx="5"/>
          </p:nvPr>
        </p:nvSpPr>
        <p:spPr/>
        <p:txBody>
          <a:bodyPr/>
          <a:lstStyle/>
          <a:p>
            <a:fld id="{4FC46254-98C0-8A4B-862C-16B8A188F15B}" type="slidenum">
              <a:rPr lang="en-US" smtClean="0"/>
              <a:t>34</a:t>
            </a:fld>
            <a:endParaRPr lang="en-US"/>
          </a:p>
        </p:txBody>
      </p:sp>
    </p:spTree>
    <p:extLst>
      <p:ext uri="{BB962C8B-B14F-4D97-AF65-F5344CB8AC3E}">
        <p14:creationId xmlns:p14="http://schemas.microsoft.com/office/powerpoint/2010/main" val="2807481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46254-98C0-8A4B-862C-16B8A188F15B}" type="slidenum">
              <a:rPr lang="en-US" smtClean="0"/>
              <a:t>35</a:t>
            </a:fld>
            <a:endParaRPr lang="en-US"/>
          </a:p>
        </p:txBody>
      </p:sp>
    </p:spTree>
    <p:extLst>
      <p:ext uri="{BB962C8B-B14F-4D97-AF65-F5344CB8AC3E}">
        <p14:creationId xmlns:p14="http://schemas.microsoft.com/office/powerpoint/2010/main" val="3597320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Times New Roman" panose="02020603050405020304" pitchFamily="18" charset="0"/>
              </a:rPr>
              <a:t>project the high-dimensional system and its solution </a:t>
            </a:r>
            <a:r>
              <a:rPr lang="en-US" b="0" i="0" dirty="0" err="1">
                <a:effectLst/>
                <a:latin typeface="Times New Roman" panose="02020603050405020304" pitchFamily="18" charset="0"/>
              </a:rPr>
              <a:t>ontoa</a:t>
            </a:r>
            <a:r>
              <a:rPr lang="en-US" b="0" i="0" dirty="0">
                <a:effectLst/>
                <a:latin typeface="Times New Roman" panose="02020603050405020304" pitchFamily="18" charset="0"/>
              </a:rPr>
              <a:t> set of low-dimensional basis functions or spatial modes, while capturing the dominant characteristics </a:t>
            </a:r>
            <a:r>
              <a:rPr lang="en-US" b="0" i="0" dirty="0" err="1">
                <a:effectLst/>
                <a:latin typeface="Times New Roman" panose="02020603050405020304" pitchFamily="18" charset="0"/>
              </a:rPr>
              <a:t>ofthe</a:t>
            </a:r>
            <a:r>
              <a:rPr lang="en-US" b="0" i="0" dirty="0">
                <a:effectLst/>
                <a:latin typeface="Times New Roman" panose="02020603050405020304" pitchFamily="18" charset="0"/>
              </a:rPr>
              <a:t> system</a:t>
            </a:r>
            <a:endParaRPr lang="en-US" dirty="0"/>
          </a:p>
        </p:txBody>
      </p:sp>
      <p:sp>
        <p:nvSpPr>
          <p:cNvPr id="4" name="Slide Number Placeholder 3"/>
          <p:cNvSpPr>
            <a:spLocks noGrp="1"/>
          </p:cNvSpPr>
          <p:nvPr>
            <p:ph type="sldNum" sz="quarter" idx="5"/>
          </p:nvPr>
        </p:nvSpPr>
        <p:spPr/>
        <p:txBody>
          <a:bodyPr/>
          <a:lstStyle/>
          <a:p>
            <a:fld id="{4FC46254-98C0-8A4B-862C-16B8A188F15B}" type="slidenum">
              <a:rPr lang="en-US" smtClean="0"/>
              <a:t>36</a:t>
            </a:fld>
            <a:endParaRPr lang="en-US"/>
          </a:p>
        </p:txBody>
      </p:sp>
    </p:spTree>
    <p:extLst>
      <p:ext uri="{BB962C8B-B14F-4D97-AF65-F5344CB8AC3E}">
        <p14:creationId xmlns:p14="http://schemas.microsoft.com/office/powerpoint/2010/main" val="1572414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predict the effect of </a:t>
            </a:r>
            <a:r>
              <a:rPr lang="en-US" b="0" i="0" u="none" strike="noStrike" dirty="0">
                <a:solidFill>
                  <a:srgbClr val="0645AD"/>
                </a:solidFill>
                <a:effectLst/>
                <a:latin typeface="Arial" panose="020B0604020202020204" pitchFamily="34" charset="0"/>
                <a:hlinkClick r:id="rId3" tooltip="Perturbation (astronomy)"/>
              </a:rPr>
              <a:t>perturbations</a:t>
            </a:r>
            <a:r>
              <a:rPr lang="en-US" b="0" i="0" dirty="0">
                <a:solidFill>
                  <a:srgbClr val="202122"/>
                </a:solidFill>
                <a:effectLst/>
                <a:latin typeface="Arial" panose="020B0604020202020204" pitchFamily="34" charset="0"/>
              </a:rPr>
              <a:t> caused by the Earth’s shape, drag, radiation, and gravitation effects from other bodies such as the sun and moon.</a:t>
            </a:r>
            <a:r>
              <a:rPr lang="en-US" b="0" i="0" u="none" strike="noStrike" baseline="30000" dirty="0">
                <a:solidFill>
                  <a:srgbClr val="0645AD"/>
                </a:solidFill>
                <a:effectLst/>
                <a:latin typeface="Arial" panose="020B0604020202020204" pitchFamily="34" charset="0"/>
                <a:hlinkClick r:id="rId4"/>
              </a:rPr>
              <a:t>[1]</a:t>
            </a:r>
            <a:r>
              <a:rPr lang="en-US" b="0" i="0" u="none" strike="noStrike" baseline="30000" dirty="0">
                <a:solidFill>
                  <a:srgbClr val="0645AD"/>
                </a:solidFill>
                <a:effectLst/>
                <a:latin typeface="Arial" panose="020B0604020202020204" pitchFamily="34" charset="0"/>
                <a:hlinkClick r:id="rId5"/>
              </a:rPr>
              <a:t>[2]</a:t>
            </a:r>
            <a:r>
              <a:rPr lang="en-US" b="0" i="0" dirty="0">
                <a:solidFill>
                  <a:srgbClr val="202122"/>
                </a:solidFill>
                <a:effectLst/>
                <a:latin typeface="Arial" panose="020B0604020202020204" pitchFamily="34" charset="0"/>
              </a:rPr>
              <a:t> Simplified General Perturbations (SGP) models apply to near earth objects with an </a:t>
            </a:r>
            <a:r>
              <a:rPr lang="en-US" b="0" i="0" u="none" strike="noStrike" dirty="0">
                <a:solidFill>
                  <a:srgbClr val="0645AD"/>
                </a:solidFill>
                <a:effectLst/>
                <a:latin typeface="Arial" panose="020B0604020202020204" pitchFamily="34" charset="0"/>
                <a:hlinkClick r:id="rId6" tooltip="Orbital period"/>
              </a:rPr>
              <a:t>orbital period</a:t>
            </a:r>
            <a:r>
              <a:rPr lang="en-US" b="0" i="0" dirty="0">
                <a:solidFill>
                  <a:srgbClr val="202122"/>
                </a:solidFill>
                <a:effectLst/>
                <a:latin typeface="Arial" panose="020B0604020202020204" pitchFamily="34" charset="0"/>
              </a:rPr>
              <a:t> of less than 225 minutes. Simplified Deep Space Perturbations (SDP) models apply to objects with an orbital period greater than 225 minutes, which corresponds to an altitude of 5,877.5 km, assuming a circular orbit. TLEs have +/- 1-2 km errors</a:t>
            </a:r>
            <a:endParaRPr lang="en-US" dirty="0"/>
          </a:p>
        </p:txBody>
      </p:sp>
      <p:sp>
        <p:nvSpPr>
          <p:cNvPr id="4" name="Slide Number Placeholder 3"/>
          <p:cNvSpPr>
            <a:spLocks noGrp="1"/>
          </p:cNvSpPr>
          <p:nvPr>
            <p:ph type="sldNum" sz="quarter" idx="5"/>
          </p:nvPr>
        </p:nvSpPr>
        <p:spPr/>
        <p:txBody>
          <a:bodyPr/>
          <a:lstStyle/>
          <a:p>
            <a:fld id="{4FC46254-98C0-8A4B-862C-16B8A188F15B}" type="slidenum">
              <a:rPr lang="en-US" smtClean="0"/>
              <a:t>37</a:t>
            </a:fld>
            <a:endParaRPr lang="en-US"/>
          </a:p>
        </p:txBody>
      </p:sp>
    </p:spTree>
    <p:extLst>
      <p:ext uri="{BB962C8B-B14F-4D97-AF65-F5344CB8AC3E}">
        <p14:creationId xmlns:p14="http://schemas.microsoft.com/office/powerpoint/2010/main" val="97440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spcBef>
                <a:spcPts val="600"/>
              </a:spcBef>
              <a:spcAft>
                <a:spcPts val="0"/>
              </a:spcAft>
              <a:buClrTx/>
              <a:buSzTx/>
              <a:buFont typeface="Wingdings" pitchFamily="2" charset="2"/>
              <a:buNone/>
              <a:tabLst/>
              <a:defRPr/>
            </a:pPr>
            <a:r>
              <a:rPr lang="en-US" sz="900" dirty="0"/>
              <a:t>CMEs: Eruptions of plasma and magnetic field structures, known as coronal mass ejections (CMEs -&gt; Earth’s atmospheric temperature rises due to Joule heating from electric fields in the ionosphere [33, 10]. The atmospheric heating from solar activity and the transient solar wind from Earth-directed CMEs determine the level of geomagnetic activity, sometimes resulting in geomagnetic storms</a:t>
            </a:r>
            <a:endParaRPr kumimoji="0" lang="en-US" sz="900"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286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spcBef>
                <a:spcPts val="600"/>
              </a:spcBef>
              <a:spcAft>
                <a:spcPts val="0"/>
              </a:spcAft>
              <a:buClrTx/>
              <a:buSzTx/>
              <a:buFont typeface="Wingdings" pitchFamily="2" charset="2"/>
              <a:buNone/>
              <a:tabLst/>
              <a:defRPr/>
            </a:pPr>
            <a:r>
              <a:rPr lang="en-US" sz="900" dirty="0"/>
              <a:t>CMEs: Eruptions of plasma and magnetic field structures, known as coronal mass ejections (CMEs -&gt; Earth’s atmospheric temperature rises due to Joule heating from electric fields in the ionosphere [33, 10]. The atmospheric heating from solar activity and the transient solar wind from Earth-directed CMEs determine the level of geomagnetic activity, sometimes resulting in geomagnetic storms</a:t>
            </a:r>
            <a:endParaRPr kumimoji="0" lang="en-US" sz="900"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040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498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394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846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08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854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ctr" defTabSz="914400" rtl="0" eaLnBrk="1" fontAlgn="auto" latinLnBrk="0" hangingPunct="1">
              <a:spcBef>
                <a:spcPts val="600"/>
              </a:spcBef>
              <a:spcAft>
                <a:spcPts val="0"/>
              </a:spcAft>
              <a:buClrTx/>
              <a:buSzTx/>
              <a:buFont typeface="Wingdings" pitchFamily="2" charset="2"/>
              <a:buNone/>
              <a:tabLst/>
              <a:defRPr/>
            </a:pPr>
            <a:endParaRPr kumimoji="0" lang="en-US" b="0" i="0" u="none" strike="noStrike" kern="1200" cap="none" spc="0" normalizeH="0" baseline="0" noProof="0" dirty="0">
              <a:ln>
                <a:noFill/>
              </a:ln>
              <a:solidFill>
                <a:schemeClr val="tx1"/>
              </a:solidFill>
              <a:effectLst/>
              <a:uLnTx/>
              <a:uFillTx/>
              <a:latin typeface="Corbel" panose="020B050302020402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A42AED-7F04-8445-B047-0CC3D18A38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088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6FE0EF2-48CC-43D8-9E5A-0D1EAAD8F6EC}" type="datetime1">
              <a:rPr lang="en-GB" smtClean="0"/>
              <a:t>20/02/2024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1301043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9C28A05-0900-4AFA-88E1-78AA87AFF21F}" type="datetime1">
              <a:rPr lang="en-GB" smtClean="0"/>
              <a:t>20/02/2024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2958324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3E8F089-E76F-486E-9D3D-553F4C9990EE}" type="datetime1">
              <a:rPr lang="en-GB" smtClean="0"/>
              <a:t>20/02/2024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1066572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79D6-BBE6-5F42-8E9D-0F0B2918FC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4E43B9-397E-744F-9E46-C69EBEBD7449}"/>
              </a:ext>
            </a:extLst>
          </p:cNvPr>
          <p:cNvSpPr>
            <a:spLocks noGrp="1"/>
          </p:cNvSpPr>
          <p:nvPr>
            <p:ph type="dt" sz="half" idx="10"/>
          </p:nvPr>
        </p:nvSpPr>
        <p:spPr>
          <a:xfrm>
            <a:off x="838200" y="6356350"/>
            <a:ext cx="2743200" cy="365125"/>
          </a:xfrm>
          <a:prstGeom prst="rect">
            <a:avLst/>
          </a:prstGeom>
        </p:spPr>
        <p:txBody>
          <a:bodyPr/>
          <a:lstStyle/>
          <a:p>
            <a:fld id="{837C090E-6589-4A65-ACA0-E9D17CB8EBE2}" type="datetime1">
              <a:rPr lang="en-GB" smtClean="0"/>
              <a:t>20/02/2024</a:t>
            </a:fld>
            <a:endParaRPr lang="en-US"/>
          </a:p>
        </p:txBody>
      </p:sp>
      <p:sp>
        <p:nvSpPr>
          <p:cNvPr id="4" name="Footer Placeholder 3">
            <a:extLst>
              <a:ext uri="{FF2B5EF4-FFF2-40B4-BE49-F238E27FC236}">
                <a16:creationId xmlns:a16="http://schemas.microsoft.com/office/drawing/2014/main" id="{619A99E2-7495-1249-8598-86B3BEF3D5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6D7B756-D880-D145-A5F4-FF3159B1F41A}"/>
              </a:ext>
            </a:extLst>
          </p:cNvPr>
          <p:cNvSpPr>
            <a:spLocks noGrp="1"/>
          </p:cNvSpPr>
          <p:nvPr>
            <p:ph type="sldNum" sz="quarter" idx="12"/>
          </p:nvPr>
        </p:nvSpPr>
        <p:spPr/>
        <p:txBody>
          <a:bodyPr/>
          <a:lstStyle/>
          <a:p>
            <a:fld id="{2C4289D0-6753-6D4E-B113-942943E1A5ED}" type="slidenum">
              <a:rPr lang="en-US" smtClean="0"/>
              <a:t>‹#›</a:t>
            </a:fld>
            <a:endParaRPr lang="en-US"/>
          </a:p>
        </p:txBody>
      </p:sp>
    </p:spTree>
    <p:extLst>
      <p:ext uri="{BB962C8B-B14F-4D97-AF65-F5344CB8AC3E}">
        <p14:creationId xmlns:p14="http://schemas.microsoft.com/office/powerpoint/2010/main" val="30607056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305B-4230-A542-A8F6-27657D4D6F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687720-3987-0846-B6E0-EBC8ABAF53A3}"/>
              </a:ext>
            </a:extLst>
          </p:cNvPr>
          <p:cNvSpPr>
            <a:spLocks noGrp="1"/>
          </p:cNvSpPr>
          <p:nvPr>
            <p:ph type="dt" sz="half" idx="10"/>
          </p:nvPr>
        </p:nvSpPr>
        <p:spPr>
          <a:xfrm>
            <a:off x="838200" y="6356350"/>
            <a:ext cx="2743200" cy="365125"/>
          </a:xfrm>
          <a:prstGeom prst="rect">
            <a:avLst/>
          </a:prstGeom>
        </p:spPr>
        <p:txBody>
          <a:bodyPr/>
          <a:lstStyle/>
          <a:p>
            <a:fld id="{92C2F24F-A3A1-4266-A84A-68EB52AF4184}" type="datetime1">
              <a:rPr lang="en-GB" smtClean="0"/>
              <a:t>20/02/2024</a:t>
            </a:fld>
            <a:endParaRPr lang="en-US"/>
          </a:p>
        </p:txBody>
      </p:sp>
      <p:sp>
        <p:nvSpPr>
          <p:cNvPr id="4" name="Footer Placeholder 3">
            <a:extLst>
              <a:ext uri="{FF2B5EF4-FFF2-40B4-BE49-F238E27FC236}">
                <a16:creationId xmlns:a16="http://schemas.microsoft.com/office/drawing/2014/main" id="{871CC409-8A50-7043-B926-1D4233EF8F1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6987D12-D491-5644-8E8A-D23C162AF73E}"/>
              </a:ext>
            </a:extLst>
          </p:cNvPr>
          <p:cNvSpPr>
            <a:spLocks noGrp="1"/>
          </p:cNvSpPr>
          <p:nvPr>
            <p:ph type="sldNum" sz="quarter" idx="12"/>
          </p:nvPr>
        </p:nvSpPr>
        <p:spPr/>
        <p:txBody>
          <a:bodyPr/>
          <a:lstStyle/>
          <a:p>
            <a:fld id="{2C4289D0-6753-6D4E-B113-942943E1A5ED}" type="slidenum">
              <a:rPr lang="en-US" smtClean="0"/>
              <a:t>‹#›</a:t>
            </a:fld>
            <a:endParaRPr lang="en-US"/>
          </a:p>
        </p:txBody>
      </p:sp>
    </p:spTree>
    <p:extLst>
      <p:ext uri="{BB962C8B-B14F-4D97-AF65-F5344CB8AC3E}">
        <p14:creationId xmlns:p14="http://schemas.microsoft.com/office/powerpoint/2010/main" val="2215482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08099D-29DA-4BE6-B71D-BB42B7F120BA}" type="datetime1">
              <a:rPr lang="en-GB" smtClean="0"/>
              <a:t>20/02/2024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174C88-E5E9-4EB9-9C7D-CDC2B62BDB72}" type="slidenum">
              <a:rPr lang="en-GB" smtClean="0"/>
              <a:t>‹#›</a:t>
            </a:fld>
            <a:endParaRPr lang="en-GB"/>
          </a:p>
        </p:txBody>
      </p:sp>
      <p:pic>
        <p:nvPicPr>
          <p:cNvPr id="9" name="Picture 8" descr="AeroAstro Logo&#10;">
            <a:extLst>
              <a:ext uri="{FF2B5EF4-FFF2-40B4-BE49-F238E27FC236}">
                <a16:creationId xmlns:a16="http://schemas.microsoft.com/office/drawing/2014/main" id="{435D0BC9-B1A7-74B8-62CE-F3B7FE541352}"/>
              </a:ext>
            </a:extLst>
          </p:cNvPr>
          <p:cNvPicPr>
            <a:picLocks noChangeAspect="1"/>
          </p:cNvPicPr>
          <p:nvPr/>
        </p:nvPicPr>
        <p:blipFill rotWithShape="1">
          <a:blip r:embed="rId2">
            <a:alphaModFix amt="75000"/>
          </a:blip>
          <a:srcRect/>
          <a:stretch/>
        </p:blipFill>
        <p:spPr>
          <a:xfrm>
            <a:off x="3638023" y="135365"/>
            <a:ext cx="1729348" cy="506150"/>
          </a:xfrm>
          <a:prstGeom prst="rect">
            <a:avLst/>
          </a:prstGeom>
        </p:spPr>
      </p:pic>
      <p:pic>
        <p:nvPicPr>
          <p:cNvPr id="11" name="Picture 10" descr="Text&#10;&#10;Description automatically generated">
            <a:extLst>
              <a:ext uri="{FF2B5EF4-FFF2-40B4-BE49-F238E27FC236}">
                <a16:creationId xmlns:a16="http://schemas.microsoft.com/office/drawing/2014/main" id="{990849A1-CB6E-BA1B-67A9-981E7F11848C}"/>
              </a:ext>
            </a:extLst>
          </p:cNvPr>
          <p:cNvPicPr>
            <a:picLocks noChangeAspect="1"/>
          </p:cNvPicPr>
          <p:nvPr userDrawn="1"/>
        </p:nvPicPr>
        <p:blipFill>
          <a:blip r:embed="rId3">
            <a:alphaModFix amt="75000"/>
          </a:blip>
          <a:stretch>
            <a:fillRect/>
          </a:stretch>
        </p:blipFill>
        <p:spPr>
          <a:xfrm>
            <a:off x="6084776" y="80431"/>
            <a:ext cx="2926087" cy="616018"/>
          </a:xfrm>
          <a:prstGeom prst="rect">
            <a:avLst/>
          </a:prstGeom>
        </p:spPr>
      </p:pic>
    </p:spTree>
    <p:extLst>
      <p:ext uri="{BB962C8B-B14F-4D97-AF65-F5344CB8AC3E}">
        <p14:creationId xmlns:p14="http://schemas.microsoft.com/office/powerpoint/2010/main" val="3593049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301592"/>
            <a:ext cx="10353762" cy="970450"/>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91FAEF-9217-4CC9-BEED-AD43606905E6}" type="datetime1">
              <a:rPr lang="en-GB" smtClean="0"/>
              <a:t>20/02/2024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174C88-E5E9-4EB9-9C7D-CDC2B62BDB72}" type="slidenum">
              <a:rPr lang="en-GB" smtClean="0"/>
              <a:pPr/>
              <a:t>‹#›</a:t>
            </a:fld>
            <a:endParaRPr lang="en-GB"/>
          </a:p>
        </p:txBody>
      </p:sp>
    </p:spTree>
    <p:extLst>
      <p:ext uri="{BB962C8B-B14F-4D97-AF65-F5344CB8AC3E}">
        <p14:creationId xmlns:p14="http://schemas.microsoft.com/office/powerpoint/2010/main" val="742144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81D66E-4E03-4691-B65F-98F2807CE929}" type="datetime1">
              <a:rPr lang="en-GB" smtClean="0"/>
              <a:t>20/02/2024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82756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B90A86-B0A8-4FCB-B51E-54D39075375E}" type="datetime1">
              <a:rPr lang="en-GB" smtClean="0"/>
              <a:t>20/02/2024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11983710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2">
            <a:lumMod val="10000"/>
          </a:schemeClr>
        </a:solidFill>
        <a:effectLst/>
      </p:bgPr>
    </p:bg>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E026A7-94CC-4113-97A0-FB6D91ECB4BD}" type="datetime1">
              <a:rPr lang="en-GB" smtClean="0"/>
              <a:t>20/02/2024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1434827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2886F5-414C-4D4A-AFC9-BE3D812457CA}" type="datetime1">
              <a:rPr lang="en-GB" smtClean="0"/>
              <a:t>20/02/2024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1263715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F8E27B4-F07F-4D5C-87F2-7C2B4D0C6917}" type="datetime1">
              <a:rPr lang="en-GB" smtClean="0"/>
              <a:t>20/02/2024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10736132" y="6356350"/>
            <a:ext cx="617668" cy="365125"/>
          </a:xfrm>
        </p:spPr>
        <p:txBody>
          <a:bodyPr/>
          <a:lstStyle>
            <a:lvl1pPr>
              <a:defRPr sz="1800">
                <a:solidFill>
                  <a:schemeClr val="tx1">
                    <a:lumMod val="50000"/>
                    <a:lumOff val="50000"/>
                  </a:schemeClr>
                </a:solidFill>
              </a:defRPr>
            </a:lvl1pPr>
          </a:lstStyle>
          <a:p>
            <a:fld id="{7C174C88-E5E9-4EB9-9C7D-CDC2B62BDB72}" type="slidenum">
              <a:rPr lang="en-GB" smtClean="0"/>
              <a:pPr/>
              <a:t>‹#›</a:t>
            </a:fld>
            <a:endParaRPr lang="en-GB"/>
          </a:p>
        </p:txBody>
      </p:sp>
    </p:spTree>
    <p:extLst>
      <p:ext uri="{BB962C8B-B14F-4D97-AF65-F5344CB8AC3E}">
        <p14:creationId xmlns:p14="http://schemas.microsoft.com/office/powerpoint/2010/main" val="30181882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lumMod val="1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113B6-AF61-440B-BD15-CB9973E4216A}" type="datetime1">
              <a:rPr lang="en-GB" smtClean="0"/>
              <a:t>20/02/2024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2246201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CBA533-887B-49D9-9518-4DC2F9829F1B}" type="datetime1">
              <a:rPr lang="en-GB" smtClean="0"/>
              <a:t>20/02/2024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2695302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2">
            <a:lumMod val="10000"/>
          </a:schemeClr>
        </a:solidFill>
        <a:effectLst/>
      </p:bgPr>
    </p:bg>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D5EB07-00A4-4AD2-AE25-CDEDF3653769}" type="datetime1">
              <a:rPr lang="en-GB" smtClean="0"/>
              <a:t>20/02/2024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1350196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bg>
      <p:bgPr>
        <a:solidFill>
          <a:schemeClr val="tx2">
            <a:lumMod val="10000"/>
          </a:schemeClr>
        </a:solidFill>
        <a:effectLst/>
      </p:bgPr>
    </p:bg>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CCAC2C-0F92-48E9-AA12-03713FF3BE8A}" type="datetime1">
              <a:rPr lang="en-GB" smtClean="0"/>
              <a:t>20/02/2024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174C88-E5E9-4EB9-9C7D-CDC2B62BDB72}" type="slidenum">
              <a:rPr lang="en-GB" smtClean="0"/>
              <a:pPr/>
              <a:t>‹#›</a:t>
            </a:fld>
            <a:endParaRPr lang="en-GB" dirty="0"/>
          </a:p>
        </p:txBody>
      </p:sp>
    </p:spTree>
    <p:extLst>
      <p:ext uri="{BB962C8B-B14F-4D97-AF65-F5344CB8AC3E}">
        <p14:creationId xmlns:p14="http://schemas.microsoft.com/office/powerpoint/2010/main" val="2691885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F059D1-BFCB-40A1-A63B-BE44FCD8B4BF}" type="datetime1">
              <a:rPr lang="en-GB" smtClean="0"/>
              <a:t>20/02/2024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174C88-E5E9-4EB9-9C7D-CDC2B62BDB72}" type="slidenum">
              <a:rPr lang="en-GB" smtClean="0"/>
              <a:pPr/>
              <a:t>‹#›</a:t>
            </a:fld>
            <a:endParaRPr lang="en-GB" dirty="0"/>
          </a:p>
        </p:txBody>
      </p:sp>
    </p:spTree>
    <p:extLst>
      <p:ext uri="{BB962C8B-B14F-4D97-AF65-F5344CB8AC3E}">
        <p14:creationId xmlns:p14="http://schemas.microsoft.com/office/powerpoint/2010/main" val="22642543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5567E2-1ABA-4215-84BF-D93C19418066}" type="datetime1">
              <a:rPr lang="en-GB" smtClean="0"/>
              <a:t>20/02/2024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174C88-E5E9-4EB9-9C7D-CDC2B62BDB72}" type="slidenum">
              <a:rPr lang="en-GB" smtClean="0"/>
              <a:pPr/>
              <a:t>‹#›</a:t>
            </a:fld>
            <a:endParaRPr lang="en-GB"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030390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CD8650-0E09-43E8-8A49-4F91A081D2E3}" type="datetime1">
              <a:rPr lang="en-GB" smtClean="0"/>
              <a:t>20/02/2024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174C88-E5E9-4EB9-9C7D-CDC2B62BDB72}" type="slidenum">
              <a:rPr lang="en-GB" smtClean="0"/>
              <a:pPr/>
              <a:t>‹#›</a:t>
            </a:fld>
            <a:endParaRPr lang="en-GB" dirty="0"/>
          </a:p>
        </p:txBody>
      </p:sp>
    </p:spTree>
    <p:extLst>
      <p:ext uri="{BB962C8B-B14F-4D97-AF65-F5344CB8AC3E}">
        <p14:creationId xmlns:p14="http://schemas.microsoft.com/office/powerpoint/2010/main" val="1872276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bg>
      <p:bgPr>
        <a:solidFill>
          <a:schemeClr val="tx2">
            <a:lumMod val="10000"/>
          </a:schemeClr>
        </a:solidFill>
        <a:effectLst/>
      </p:bgPr>
    </p:bg>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F6FF931-E874-4E62-8863-B4557AF1BD54}" type="datetime1">
              <a:rPr lang="en-GB" smtClean="0"/>
              <a:t>20/02/2024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C174C88-E5E9-4EB9-9C7D-CDC2B62BDB72}" type="slidenum">
              <a:rPr lang="en-GB" smtClean="0"/>
              <a:pPr/>
              <a:t>‹#›</a:t>
            </a:fld>
            <a:endParaRPr lang="en-GB" dirty="0"/>
          </a:p>
        </p:txBody>
      </p:sp>
    </p:spTree>
    <p:extLst>
      <p:ext uri="{BB962C8B-B14F-4D97-AF65-F5344CB8AC3E}">
        <p14:creationId xmlns:p14="http://schemas.microsoft.com/office/powerpoint/2010/main" val="8581845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bg>
      <p:bgPr>
        <a:solidFill>
          <a:schemeClr val="tx2">
            <a:lumMod val="10000"/>
          </a:schemeClr>
        </a:solidFill>
        <a:effectLst/>
      </p:bgPr>
    </p:bg>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B7B8B15-5DCC-43E2-B0D6-68118BC2AD56}" type="datetime1">
              <a:rPr lang="en-GB" smtClean="0"/>
              <a:t>20/02/2024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C174C88-E5E9-4EB9-9C7D-CDC2B62BDB72}" type="slidenum">
              <a:rPr lang="en-GB" smtClean="0"/>
              <a:pPr/>
              <a:t>‹#›</a:t>
            </a:fld>
            <a:endParaRPr lang="en-GB" dirty="0"/>
          </a:p>
        </p:txBody>
      </p:sp>
    </p:spTree>
    <p:extLst>
      <p:ext uri="{BB962C8B-B14F-4D97-AF65-F5344CB8AC3E}">
        <p14:creationId xmlns:p14="http://schemas.microsoft.com/office/powerpoint/2010/main" val="5164770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EA4D4C-9859-4CCA-9D01-2D2FF0B2E5FC}" type="datetime1">
              <a:rPr lang="en-GB" smtClean="0"/>
              <a:t>20/02/2024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2540501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5248943-67BE-4B60-A3AC-CDFB882E3778}" type="datetime1">
              <a:rPr lang="en-GB" smtClean="0"/>
              <a:t>20/02/2024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15305633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2">
            <a:lumMod val="10000"/>
          </a:schemeClr>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3BC308-093D-42A1-8749-98DEEE99C7D0}" type="datetime1">
              <a:rPr lang="en-GB" smtClean="0"/>
              <a:t>20/02/2024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3649057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8AE0490-A95C-4DE9-B67E-FADE6AA005FF}" type="datetime1">
              <a:rPr lang="en-GB" smtClean="0"/>
              <a:t>20/02/2024</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1169464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52B6FF3-F7A8-454C-98E2-6EA25F8181AF}" type="datetime1">
              <a:rPr lang="en-GB" smtClean="0"/>
              <a:t>20/02/2024</a:t>
            </a:fld>
            <a:endParaRPr lang="en-GB"/>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1294187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3217B85-98F9-45F9-8A1F-4E75C8D8A451}" type="datetime1">
              <a:rPr lang="en-GB" smtClean="0"/>
              <a:t>20/02/2024</a:t>
            </a:fld>
            <a:endParaRPr lang="en-GB"/>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2450304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03FA6B32-38D5-4E64-B627-528535B413C1}" type="datetime1">
              <a:rPr lang="en-GB" smtClean="0"/>
              <a:t>20/02/2024</a:t>
            </a:fld>
            <a:endParaRPr lang="en-GB"/>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201228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8CB0867-EBC1-4D2F-8391-FEF08E4FF55F}" type="datetime1">
              <a:rPr lang="en-GB" smtClean="0"/>
              <a:t>20/02/2024</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73399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61BD2838-62DF-4E26-A37D-D302C0118AAC}" type="datetime1">
              <a:rPr lang="en-GB" smtClean="0"/>
              <a:t>20/02/2024</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p:txBody>
          <a:bodyPr/>
          <a:lstStyle/>
          <a:p>
            <a:fld id="{7C174C88-E5E9-4EB9-9C7D-CDC2B62BDB72}" type="slidenum">
              <a:rPr lang="en-GB" smtClean="0"/>
              <a:t>‹#›</a:t>
            </a:fld>
            <a:endParaRPr lang="en-GB"/>
          </a:p>
        </p:txBody>
      </p:sp>
    </p:spTree>
    <p:extLst>
      <p:ext uri="{BB962C8B-B14F-4D97-AF65-F5344CB8AC3E}">
        <p14:creationId xmlns:p14="http://schemas.microsoft.com/office/powerpoint/2010/main" val="485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8110" y="63022"/>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18110" y="1236822"/>
            <a:ext cx="10535690" cy="51195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10746888" y="6356350"/>
            <a:ext cx="606911" cy="365125"/>
          </a:xfrm>
          <a:prstGeom prst="rect">
            <a:avLst/>
          </a:prstGeom>
        </p:spPr>
        <p:txBody>
          <a:bodyPr vert="horz" lIns="91440" tIns="45720" rIns="91440" bIns="45720" rtlCol="0" anchor="ctr"/>
          <a:lstStyle>
            <a:lvl1pPr algn="r">
              <a:defRPr sz="1800">
                <a:solidFill>
                  <a:schemeClr val="tx1">
                    <a:lumMod val="50000"/>
                    <a:lumOff val="50000"/>
                  </a:schemeClr>
                </a:solidFill>
              </a:defRPr>
            </a:lvl1pPr>
          </a:lstStyle>
          <a:p>
            <a:fld id="{7C174C88-E5E9-4EB9-9C7D-CDC2B62BDB72}" type="slidenum">
              <a:rPr lang="en-GB" smtClean="0"/>
              <a:pPr/>
              <a:t>‹#›</a:t>
            </a:fld>
            <a:endParaRPr lang="en-GB" dirty="0"/>
          </a:p>
        </p:txBody>
      </p:sp>
      <p:cxnSp>
        <p:nvCxnSpPr>
          <p:cNvPr id="8" name="Straight Connector 7"/>
          <p:cNvCxnSpPr/>
          <p:nvPr/>
        </p:nvCxnSpPr>
        <p:spPr>
          <a:xfrm>
            <a:off x="818110" y="1097438"/>
            <a:ext cx="10172700" cy="0"/>
          </a:xfrm>
          <a:prstGeom prst="line">
            <a:avLst/>
          </a:prstGeom>
          <a:ln>
            <a:solidFill>
              <a:srgbClr val="A31F3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15" cstate="print">
            <a:lum bright="70000" contrast="-70000"/>
            <a:extLst>
              <a:ext uri="{28A0092B-C50C-407E-A947-70E740481C1C}">
                <a14:useLocalDpi xmlns:a14="http://schemas.microsoft.com/office/drawing/2010/main" val="0"/>
              </a:ext>
            </a:extLst>
          </a:blip>
          <a:srcRect r="50000"/>
          <a:stretch/>
        </p:blipFill>
        <p:spPr>
          <a:xfrm>
            <a:off x="10485120" y="3203575"/>
            <a:ext cx="1706880" cy="3413760"/>
          </a:xfrm>
          <a:prstGeom prst="rect">
            <a:avLst/>
          </a:prstGeom>
          <a:effectLst/>
        </p:spPr>
      </p:pic>
      <p:pic>
        <p:nvPicPr>
          <p:cNvPr id="12" name="Picture 11"/>
          <p:cNvPicPr>
            <a:picLocks noChangeAspect="1"/>
          </p:cNvPicPr>
          <p:nvPr/>
        </p:nvPicPr>
        <p:blipFill rotWithShape="1">
          <a:blip r:embed="rId16" cstate="print">
            <a:lum bright="70000" contrast="-70000"/>
            <a:extLst>
              <a:ext uri="{28A0092B-C50C-407E-A947-70E740481C1C}">
                <a14:useLocalDpi xmlns:a14="http://schemas.microsoft.com/office/drawing/2010/main" val="0"/>
              </a:ext>
            </a:extLst>
          </a:blip>
          <a:srcRect r="50000"/>
          <a:stretch/>
        </p:blipFill>
        <p:spPr>
          <a:xfrm>
            <a:off x="11675269" y="511174"/>
            <a:ext cx="516732" cy="1033463"/>
          </a:xfrm>
          <a:prstGeom prst="rect">
            <a:avLst/>
          </a:prstGeom>
          <a:effectLst/>
        </p:spPr>
      </p:pic>
      <p:pic>
        <p:nvPicPr>
          <p:cNvPr id="13" name="Picture 12"/>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r="50000"/>
          <a:stretch/>
        </p:blipFill>
        <p:spPr>
          <a:xfrm>
            <a:off x="11168239" y="1385253"/>
            <a:ext cx="1023762" cy="2047523"/>
          </a:xfrm>
          <a:prstGeom prst="rect">
            <a:avLst/>
          </a:prstGeom>
          <a:effectLst/>
        </p:spPr>
      </p:pic>
      <p:pic>
        <p:nvPicPr>
          <p:cNvPr id="5" name="Picture 4">
            <a:extLst>
              <a:ext uri="{FF2B5EF4-FFF2-40B4-BE49-F238E27FC236}">
                <a16:creationId xmlns:a16="http://schemas.microsoft.com/office/drawing/2014/main" id="{49B9F262-1BE2-354A-956E-03A917D02B02}"/>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643455" y="246951"/>
            <a:ext cx="1347354" cy="711103"/>
          </a:xfrm>
          <a:prstGeom prst="rect">
            <a:avLst/>
          </a:prstGeom>
        </p:spPr>
      </p:pic>
    </p:spTree>
    <p:extLst>
      <p:ext uri="{BB962C8B-B14F-4D97-AF65-F5344CB8AC3E}">
        <p14:creationId xmlns:p14="http://schemas.microsoft.com/office/powerpoint/2010/main" val="4187871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Delicious-SmallCaps"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licious-Roma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licious-Roman"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licious-Roman"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83CEFBC-E927-4AF4-8B50-83623F59168E}" type="datetime1">
              <a:rPr lang="en-GB" smtClean="0"/>
              <a:t>20/02/2024</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C174C88-E5E9-4EB9-9C7D-CDC2B62BDB72}" type="slidenum">
              <a:rPr lang="en-GB" smtClean="0"/>
              <a:pPr/>
              <a:t>‹#›</a:t>
            </a:fld>
            <a:endParaRPr lang="en-GB" dirty="0"/>
          </a:p>
        </p:txBody>
      </p:sp>
    </p:spTree>
    <p:extLst>
      <p:ext uri="{BB962C8B-B14F-4D97-AF65-F5344CB8AC3E}">
        <p14:creationId xmlns:p14="http://schemas.microsoft.com/office/powerpoint/2010/main" val="244261491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7" Type="http://schemas.openxmlformats.org/officeDocument/2006/relationships/image" Target="../media/image460.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450.png"/><Relationship Id="rId5" Type="http://schemas.openxmlformats.org/officeDocument/2006/relationships/image" Target="../media/image461.png"/><Relationship Id="rId4" Type="http://schemas.openxmlformats.org/officeDocument/2006/relationships/image" Target="../media/image251.png"/></Relationships>
</file>

<file path=ppt/slides/_rels/slide29.xml.rels><?xml version="1.0" encoding="UTF-8" standalone="yes"?>
<Relationships xmlns="http://schemas.openxmlformats.org/package/2006/relationships"><Relationship Id="rId7" Type="http://schemas.openxmlformats.org/officeDocument/2006/relationships/image" Target="../media/image460.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450.png"/><Relationship Id="rId5" Type="http://schemas.openxmlformats.org/officeDocument/2006/relationships/image" Target="../media/image470.png"/><Relationship Id="rId4" Type="http://schemas.openxmlformats.org/officeDocument/2006/relationships/image" Target="../media/image25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7" Type="http://schemas.openxmlformats.org/officeDocument/2006/relationships/image" Target="../media/image500.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251.png"/></Relationships>
</file>

<file path=ppt/slides/_rels/slide31.xml.rels><?xml version="1.0" encoding="UTF-8" standalone="yes"?>
<Relationships xmlns="http://schemas.openxmlformats.org/package/2006/relationships"><Relationship Id="rId7" Type="http://schemas.openxmlformats.org/officeDocument/2006/relationships/image" Target="../media/image460.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450.png"/><Relationship Id="rId5" Type="http://schemas.openxmlformats.org/officeDocument/2006/relationships/image" Target="../media/image510.png"/><Relationship Id="rId4" Type="http://schemas.openxmlformats.org/officeDocument/2006/relationships/image" Target="../media/image251.png"/></Relationships>
</file>

<file path=ppt/slides/_rels/slide32.xml.rels><?xml version="1.0" encoding="UTF-8" standalone="yes"?>
<Relationships xmlns="http://schemas.openxmlformats.org/package/2006/relationships"><Relationship Id="rId7"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image" Target="../media/image520.png"/><Relationship Id="rId4" Type="http://schemas.openxmlformats.org/officeDocument/2006/relationships/image" Target="../media/image25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7.xml"/><Relationship Id="rId1" Type="http://schemas.openxmlformats.org/officeDocument/2006/relationships/tags" Target="../tags/tag1.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260.png"/><Relationship Id="rId5" Type="http://schemas.openxmlformats.org/officeDocument/2006/relationships/image" Target="../media/image49.png"/><Relationship Id="rId4" Type="http://schemas.openxmlformats.org/officeDocument/2006/relationships/image" Target="../media/image2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10,900+ Neural Network Illustrations, Royalty-Free Vector Graphics &amp; Clip  Art - iStock | Artificial intelligence, Neurons, Machine learning">
            <a:extLst>
              <a:ext uri="{FF2B5EF4-FFF2-40B4-BE49-F238E27FC236}">
                <a16:creationId xmlns:a16="http://schemas.microsoft.com/office/drawing/2014/main" id="{26A9E452-5D4C-867F-2346-D2939BC8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58" t="17303" r="19928" b="6016"/>
          <a:stretch/>
        </p:blipFill>
        <p:spPr bwMode="auto">
          <a:xfrm>
            <a:off x="5308467" y="3137790"/>
            <a:ext cx="1575065" cy="13218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e We Ready for the Next Big Solar Storm? | Astronomy.com">
            <a:extLst>
              <a:ext uri="{FF2B5EF4-FFF2-40B4-BE49-F238E27FC236}">
                <a16:creationId xmlns:a16="http://schemas.microsoft.com/office/drawing/2014/main" id="{FF704969-9DE0-42D8-9F29-C6F7B4477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917" y="1627650"/>
            <a:ext cx="5715000" cy="3752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1F01EE-1A0F-1F45-A585-E9D2F7AC8303}"/>
              </a:ext>
            </a:extLst>
          </p:cNvPr>
          <p:cNvSpPr>
            <a:spLocks noGrp="1"/>
          </p:cNvSpPr>
          <p:nvPr>
            <p:ph type="ctrTitle"/>
          </p:nvPr>
        </p:nvSpPr>
        <p:spPr>
          <a:xfrm>
            <a:off x="1524000" y="925549"/>
            <a:ext cx="9144000" cy="1345379"/>
          </a:xfrm>
        </p:spPr>
        <p:txBody>
          <a:bodyPr>
            <a:normAutofit/>
          </a:bodyPr>
          <a:lstStyle/>
          <a:p>
            <a:r>
              <a:rPr lang="en-US" sz="4000" dirty="0"/>
              <a:t>Transformer-based Atmospheric Density Forecasting</a:t>
            </a:r>
          </a:p>
        </p:txBody>
      </p:sp>
      <p:sp>
        <p:nvSpPr>
          <p:cNvPr id="3" name="Subtitle 2">
            <a:extLst>
              <a:ext uri="{FF2B5EF4-FFF2-40B4-BE49-F238E27FC236}">
                <a16:creationId xmlns:a16="http://schemas.microsoft.com/office/drawing/2014/main" id="{6BA95097-5D23-8942-AD7D-1F4FBF30C7BB}"/>
              </a:ext>
            </a:extLst>
          </p:cNvPr>
          <p:cNvSpPr>
            <a:spLocks noGrp="1"/>
          </p:cNvSpPr>
          <p:nvPr>
            <p:ph type="subTitle" idx="1"/>
          </p:nvPr>
        </p:nvSpPr>
        <p:spPr>
          <a:xfrm>
            <a:off x="3159977" y="2378739"/>
            <a:ext cx="5872045" cy="755894"/>
          </a:xfrm>
        </p:spPr>
        <p:txBody>
          <a:bodyPr>
            <a:normAutofit lnSpcReduction="10000"/>
          </a:bodyPr>
          <a:lstStyle/>
          <a:p>
            <a:pPr>
              <a:lnSpc>
                <a:spcPct val="120000"/>
              </a:lnSpc>
            </a:pPr>
            <a:r>
              <a:rPr lang="en-US" sz="1600" b="1" dirty="0"/>
              <a:t>Julia Briden</a:t>
            </a:r>
            <a:r>
              <a:rPr lang="en-US" sz="1600" dirty="0"/>
              <a:t>, Peng Mun Siew, Nicolette Clark, </a:t>
            </a:r>
          </a:p>
          <a:p>
            <a:pPr>
              <a:lnSpc>
                <a:spcPct val="120000"/>
              </a:lnSpc>
            </a:pPr>
            <a:r>
              <a:rPr lang="en-US" sz="1600" dirty="0"/>
              <a:t>Victor Rodriguez-Fernandez, and Richard Linares</a:t>
            </a:r>
          </a:p>
        </p:txBody>
      </p:sp>
      <p:sp>
        <p:nvSpPr>
          <p:cNvPr id="4" name="TextBox 3">
            <a:extLst>
              <a:ext uri="{FF2B5EF4-FFF2-40B4-BE49-F238E27FC236}">
                <a16:creationId xmlns:a16="http://schemas.microsoft.com/office/drawing/2014/main" id="{06341629-5B60-D64E-844D-227DEBCE67A3}"/>
              </a:ext>
            </a:extLst>
          </p:cNvPr>
          <p:cNvSpPr txBox="1"/>
          <p:nvPr/>
        </p:nvSpPr>
        <p:spPr>
          <a:xfrm>
            <a:off x="2660643" y="4464928"/>
            <a:ext cx="6870699" cy="369332"/>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lumMod val="75000"/>
                  </a:schemeClr>
                </a:solidFill>
                <a:effectLst/>
                <a:uLnTx/>
                <a:uFillTx/>
                <a:latin typeface="Delicious-SmallCaps" pitchFamily="2" charset="0"/>
                <a:ea typeface="+mn-ea"/>
                <a:cs typeface="+mn-cs"/>
              </a:rPr>
              <a:t>Atmospherics / Space Weather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lumMod val="75000"/>
                  </a:schemeClr>
                </a:solidFill>
                <a:effectLst/>
                <a:uLnTx/>
                <a:uFillTx/>
                <a:latin typeface="Delicious-SmallCaps" pitchFamily="2" charset="0"/>
                <a:ea typeface="+mn-ea"/>
                <a:cs typeface="+mn-cs"/>
              </a:rPr>
              <a:t>AMOS Conference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2">
                    <a:lumMod val="75000"/>
                  </a:schemeClr>
                </a:solidFill>
                <a:effectLst/>
                <a:uLnTx/>
                <a:uFillTx/>
                <a:latin typeface="Delicious-SmallCaps" pitchFamily="2" charset="0"/>
                <a:ea typeface="+mn-ea"/>
                <a:cs typeface="+mn-cs"/>
              </a:rPr>
              <a:t>September 20, 2023</a:t>
            </a:r>
          </a:p>
        </p:txBody>
      </p:sp>
      <p:sp>
        <p:nvSpPr>
          <p:cNvPr id="72" name="TextBox 71">
            <a:extLst>
              <a:ext uri="{FF2B5EF4-FFF2-40B4-BE49-F238E27FC236}">
                <a16:creationId xmlns:a16="http://schemas.microsoft.com/office/drawing/2014/main" id="{015F0ACD-5BEF-4561-88D3-D7B97B547A8B}"/>
              </a:ext>
            </a:extLst>
          </p:cNvPr>
          <p:cNvSpPr txBox="1"/>
          <p:nvPr/>
        </p:nvSpPr>
        <p:spPr>
          <a:xfrm>
            <a:off x="39296" y="6020979"/>
            <a:ext cx="12113394" cy="769441"/>
          </a:xfrm>
          <a:prstGeom prst="rect">
            <a:avLst/>
          </a:prstGeom>
          <a:noFill/>
        </p:spPr>
        <p:txBody>
          <a:bodyPr wrap="square">
            <a:spAutoFit/>
          </a:bodyPr>
          <a:lstStyle/>
          <a:p>
            <a:r>
              <a:rPr lang="en-US" sz="1100" dirty="0">
                <a:solidFill>
                  <a:schemeClr val="tx2">
                    <a:lumMod val="75000"/>
                  </a:schemeClr>
                </a:solidFill>
              </a:rPr>
              <a:t>Research was sponsored by the United States Air Force Research Laboratory and the Department of the Air Force Artificial Intelligence Accelerator and was accomplished under Cooperative Agreement Number FA8750-19-2-1000. The views and conclusions contained in this document are those of the authors and should not be interpreted as representing the official policies, either expressed or implied, of the Department of the Air Force or the U.S. Government. The U.S. Government is authorized to reproduce and distribute reprints for Government purposes notwithstanding any copyright notation herein. This work was supported by a NASA Space Technology Graduate Research Opportunity and the National Science Foundation under award NSF-PHY-2028125.</a:t>
            </a:r>
          </a:p>
        </p:txBody>
      </p:sp>
      <p:pic>
        <p:nvPicPr>
          <p:cNvPr id="9" name="Graphic 8" descr="Satellite with solid fill">
            <a:extLst>
              <a:ext uri="{FF2B5EF4-FFF2-40B4-BE49-F238E27FC236}">
                <a16:creationId xmlns:a16="http://schemas.microsoft.com/office/drawing/2014/main" id="{38E725F3-FFEE-3BA9-1DE4-66875EA237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8649" y="3406952"/>
            <a:ext cx="914400" cy="914400"/>
          </a:xfrm>
          <a:prstGeom prst="rect">
            <a:avLst/>
          </a:prstGeom>
        </p:spPr>
      </p:pic>
    </p:spTree>
    <p:extLst>
      <p:ext uri="{BB962C8B-B14F-4D97-AF65-F5344CB8AC3E}">
        <p14:creationId xmlns:p14="http://schemas.microsoft.com/office/powerpoint/2010/main" val="97347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Reduced-Order Modeling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3" name="Oval 2">
            <a:extLst>
              <a:ext uri="{FF2B5EF4-FFF2-40B4-BE49-F238E27FC236}">
                <a16:creationId xmlns:a16="http://schemas.microsoft.com/office/drawing/2014/main" id="{EB54DB2D-EA1F-2E85-F18B-E830D86773F2}"/>
              </a:ext>
            </a:extLst>
          </p:cNvPr>
          <p:cNvSpPr/>
          <p:nvPr/>
        </p:nvSpPr>
        <p:spPr>
          <a:xfrm>
            <a:off x="566278" y="1415695"/>
            <a:ext cx="347517" cy="334197"/>
          </a:xfrm>
          <a:prstGeom prst="ellipse">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TextBox 6">
            <a:extLst>
              <a:ext uri="{FF2B5EF4-FFF2-40B4-BE49-F238E27FC236}">
                <a16:creationId xmlns:a16="http://schemas.microsoft.com/office/drawing/2014/main" id="{74B4F17C-F82B-7344-CA3B-94EA1A38E67C}"/>
              </a:ext>
            </a:extLst>
          </p:cNvPr>
          <p:cNvSpPr txBox="1"/>
          <p:nvPr/>
        </p:nvSpPr>
        <p:spPr>
          <a:xfrm>
            <a:off x="1085065" y="1420336"/>
            <a:ext cx="6717506" cy="369332"/>
          </a:xfrm>
          <a:prstGeom prst="rect">
            <a:avLst/>
          </a:prstGeom>
          <a:noFill/>
        </p:spPr>
        <p:txBody>
          <a:bodyPr wrap="square">
            <a:spAutoFit/>
          </a:bodyPr>
          <a:lstStyle/>
          <a:p>
            <a:pPr>
              <a:spcBef>
                <a:spcPts val="1200"/>
              </a:spcBef>
            </a:pPr>
            <a:r>
              <a:rPr lang="en-US" b="1" dirty="0"/>
              <a:t>Atmospheric Density Snapshot: </a:t>
            </a:r>
            <a:r>
              <a:rPr lang="en-US" dirty="0"/>
              <a:t>Spatial Decomposition</a:t>
            </a:r>
          </a:p>
        </p:txBody>
      </p:sp>
      <p:sp>
        <p:nvSpPr>
          <p:cNvPr id="20" name="Rectangle 19">
            <a:extLst>
              <a:ext uri="{FF2B5EF4-FFF2-40B4-BE49-F238E27FC236}">
                <a16:creationId xmlns:a16="http://schemas.microsoft.com/office/drawing/2014/main" id="{BB60F85B-824A-1132-1561-705128773755}"/>
              </a:ext>
            </a:extLst>
          </p:cNvPr>
          <p:cNvSpPr/>
          <p:nvPr/>
        </p:nvSpPr>
        <p:spPr>
          <a:xfrm>
            <a:off x="157815" y="1889135"/>
            <a:ext cx="5938185" cy="4523389"/>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C3ACA03-4E9A-7B0F-92A1-E45F65DFF37F}"/>
              </a:ext>
            </a:extLst>
          </p:cNvPr>
          <p:cNvSpPr txBox="1"/>
          <p:nvPr/>
        </p:nvSpPr>
        <p:spPr>
          <a:xfrm>
            <a:off x="2362780" y="6463588"/>
            <a:ext cx="1528253" cy="369332"/>
          </a:xfrm>
          <a:prstGeom prst="rect">
            <a:avLst/>
          </a:prstGeom>
          <a:noFill/>
        </p:spPr>
        <p:txBody>
          <a:bodyPr wrap="square">
            <a:spAutoFit/>
          </a:bodyPr>
          <a:lstStyle/>
          <a:p>
            <a:pPr algn="ctr"/>
            <a:r>
              <a:rPr lang="en-US" b="1" dirty="0">
                <a:solidFill>
                  <a:srgbClr val="0070C0"/>
                </a:solidFill>
              </a:rPr>
              <a:t>Linear</a:t>
            </a:r>
          </a:p>
        </p:txBody>
      </p:sp>
      <p:sp>
        <p:nvSpPr>
          <p:cNvPr id="5" name="Oval 4">
            <a:extLst>
              <a:ext uri="{FF2B5EF4-FFF2-40B4-BE49-F238E27FC236}">
                <a16:creationId xmlns:a16="http://schemas.microsoft.com/office/drawing/2014/main" id="{23BF521F-8655-FDC2-E4AC-8A3CE2D5F495}"/>
              </a:ext>
            </a:extLst>
          </p:cNvPr>
          <p:cNvSpPr/>
          <p:nvPr/>
        </p:nvSpPr>
        <p:spPr>
          <a:xfrm>
            <a:off x="566277" y="3977097"/>
            <a:ext cx="347517" cy="334197"/>
          </a:xfrm>
          <a:prstGeom prst="ellipse">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TextBox 7">
            <a:extLst>
              <a:ext uri="{FF2B5EF4-FFF2-40B4-BE49-F238E27FC236}">
                <a16:creationId xmlns:a16="http://schemas.microsoft.com/office/drawing/2014/main" id="{9C873225-D8EF-4D05-2237-B6D90BCFF97C}"/>
              </a:ext>
            </a:extLst>
          </p:cNvPr>
          <p:cNvSpPr txBox="1"/>
          <p:nvPr/>
        </p:nvSpPr>
        <p:spPr>
          <a:xfrm>
            <a:off x="1085065" y="3941962"/>
            <a:ext cx="6096772" cy="369332"/>
          </a:xfrm>
          <a:prstGeom prst="rect">
            <a:avLst/>
          </a:prstGeom>
          <a:noFill/>
        </p:spPr>
        <p:txBody>
          <a:bodyPr wrap="square">
            <a:spAutoFit/>
          </a:bodyPr>
          <a:lstStyle/>
          <a:p>
            <a:pPr>
              <a:spcBef>
                <a:spcPts val="1200"/>
              </a:spcBef>
            </a:pPr>
            <a:r>
              <a:rPr lang="en-US" b="1" dirty="0"/>
              <a:t>Forecasting: </a:t>
            </a:r>
            <a:r>
              <a:rPr lang="en-US" dirty="0"/>
              <a:t>Propagation in Time</a:t>
            </a:r>
            <a:endParaRPr lang="en-US" b="1" dirty="0"/>
          </a:p>
        </p:txBody>
      </p:sp>
      <p:sp>
        <p:nvSpPr>
          <p:cNvPr id="9" name="Rectangle 8">
            <a:extLst>
              <a:ext uri="{FF2B5EF4-FFF2-40B4-BE49-F238E27FC236}">
                <a16:creationId xmlns:a16="http://schemas.microsoft.com/office/drawing/2014/main" id="{4BE20C50-0813-52D2-221A-B74A5B373B7D}"/>
              </a:ext>
            </a:extLst>
          </p:cNvPr>
          <p:cNvSpPr/>
          <p:nvPr/>
        </p:nvSpPr>
        <p:spPr>
          <a:xfrm>
            <a:off x="6214361" y="1889135"/>
            <a:ext cx="5938185" cy="194972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1982435-8DA4-AF5A-31D7-0246E80CC441}"/>
              </a:ext>
            </a:extLst>
          </p:cNvPr>
          <p:cNvSpPr txBox="1"/>
          <p:nvPr/>
        </p:nvSpPr>
        <p:spPr>
          <a:xfrm>
            <a:off x="8572161" y="3938322"/>
            <a:ext cx="1528253" cy="369332"/>
          </a:xfrm>
          <a:prstGeom prst="rect">
            <a:avLst/>
          </a:prstGeom>
          <a:noFill/>
        </p:spPr>
        <p:txBody>
          <a:bodyPr wrap="square">
            <a:spAutoFit/>
          </a:bodyPr>
          <a:lstStyle/>
          <a:p>
            <a:pPr algn="ctr"/>
            <a:r>
              <a:rPr lang="en-US" b="1" dirty="0">
                <a:solidFill>
                  <a:srgbClr val="00B0F0"/>
                </a:solidFill>
              </a:rPr>
              <a:t>Nonlinear</a:t>
            </a:r>
          </a:p>
        </p:txBody>
      </p:sp>
    </p:spTree>
    <p:extLst>
      <p:ext uri="{BB962C8B-B14F-4D97-AF65-F5344CB8AC3E}">
        <p14:creationId xmlns:p14="http://schemas.microsoft.com/office/powerpoint/2010/main" val="80660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9AA596E4-6B20-52C0-43BF-57BB1CD11677}"/>
              </a:ext>
            </a:extLst>
          </p:cNvPr>
          <p:cNvPicPr>
            <a:picLocks noChangeAspect="1"/>
          </p:cNvPicPr>
          <p:nvPr/>
        </p:nvPicPr>
        <p:blipFill rotWithShape="1">
          <a:blip r:embed="rId3"/>
          <a:srcRect t="33904" b="36208"/>
          <a:stretch/>
        </p:blipFill>
        <p:spPr>
          <a:xfrm>
            <a:off x="8011593" y="3249459"/>
            <a:ext cx="2649390" cy="652628"/>
          </a:xfrm>
          <a:prstGeom prst="rect">
            <a:avLst/>
          </a:prstGeom>
        </p:spPr>
      </p:pic>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Reduced-Order Modeling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3" name="Oval 2">
            <a:extLst>
              <a:ext uri="{FF2B5EF4-FFF2-40B4-BE49-F238E27FC236}">
                <a16:creationId xmlns:a16="http://schemas.microsoft.com/office/drawing/2014/main" id="{EB54DB2D-EA1F-2E85-F18B-E830D86773F2}"/>
              </a:ext>
            </a:extLst>
          </p:cNvPr>
          <p:cNvSpPr/>
          <p:nvPr/>
        </p:nvSpPr>
        <p:spPr>
          <a:xfrm>
            <a:off x="566278" y="1415695"/>
            <a:ext cx="347517" cy="334197"/>
          </a:xfrm>
          <a:prstGeom prst="ellipse">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A643D985-79F2-17C4-0094-6CDDD41D0875}"/>
              </a:ext>
            </a:extLst>
          </p:cNvPr>
          <p:cNvSpPr/>
          <p:nvPr/>
        </p:nvSpPr>
        <p:spPr>
          <a:xfrm>
            <a:off x="566277" y="3977097"/>
            <a:ext cx="347517" cy="334197"/>
          </a:xfrm>
          <a:prstGeom prst="ellipse">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TextBox 6">
            <a:extLst>
              <a:ext uri="{FF2B5EF4-FFF2-40B4-BE49-F238E27FC236}">
                <a16:creationId xmlns:a16="http://schemas.microsoft.com/office/drawing/2014/main" id="{74B4F17C-F82B-7344-CA3B-94EA1A38E67C}"/>
              </a:ext>
            </a:extLst>
          </p:cNvPr>
          <p:cNvSpPr txBox="1"/>
          <p:nvPr/>
        </p:nvSpPr>
        <p:spPr>
          <a:xfrm>
            <a:off x="1085065" y="1420336"/>
            <a:ext cx="6717506" cy="369332"/>
          </a:xfrm>
          <a:prstGeom prst="rect">
            <a:avLst/>
          </a:prstGeom>
          <a:noFill/>
        </p:spPr>
        <p:txBody>
          <a:bodyPr wrap="square">
            <a:spAutoFit/>
          </a:bodyPr>
          <a:lstStyle/>
          <a:p>
            <a:pPr>
              <a:spcBef>
                <a:spcPts val="1200"/>
              </a:spcBef>
            </a:pPr>
            <a:r>
              <a:rPr lang="en-US" b="1" dirty="0"/>
              <a:t>Atmospheric Density Snapshot: </a:t>
            </a:r>
            <a:r>
              <a:rPr lang="en-US" dirty="0"/>
              <a:t>Spatial Decomposition</a:t>
            </a:r>
          </a:p>
        </p:txBody>
      </p:sp>
      <p:sp>
        <p:nvSpPr>
          <p:cNvPr id="11" name="TextBox 10">
            <a:extLst>
              <a:ext uri="{FF2B5EF4-FFF2-40B4-BE49-F238E27FC236}">
                <a16:creationId xmlns:a16="http://schemas.microsoft.com/office/drawing/2014/main" id="{48F4C130-5493-F780-D17F-D80A20C45F57}"/>
              </a:ext>
            </a:extLst>
          </p:cNvPr>
          <p:cNvSpPr txBox="1"/>
          <p:nvPr/>
        </p:nvSpPr>
        <p:spPr>
          <a:xfrm>
            <a:off x="1085065" y="3941962"/>
            <a:ext cx="6096772" cy="369332"/>
          </a:xfrm>
          <a:prstGeom prst="rect">
            <a:avLst/>
          </a:prstGeom>
          <a:noFill/>
        </p:spPr>
        <p:txBody>
          <a:bodyPr wrap="square">
            <a:spAutoFit/>
          </a:bodyPr>
          <a:lstStyle/>
          <a:p>
            <a:pPr>
              <a:spcBef>
                <a:spcPts val="1200"/>
              </a:spcBef>
            </a:pPr>
            <a:r>
              <a:rPr lang="en-US" b="1" dirty="0"/>
              <a:t>Forecasting: </a:t>
            </a:r>
            <a:r>
              <a:rPr lang="en-US" dirty="0"/>
              <a:t>Propagation in Time</a:t>
            </a:r>
            <a:endParaRPr lang="en-US" b="1" dirty="0"/>
          </a:p>
        </p:txBody>
      </p:sp>
      <p:sp>
        <p:nvSpPr>
          <p:cNvPr id="16" name="Rectangle 15">
            <a:extLst>
              <a:ext uri="{FF2B5EF4-FFF2-40B4-BE49-F238E27FC236}">
                <a16:creationId xmlns:a16="http://schemas.microsoft.com/office/drawing/2014/main" id="{BF17D331-396F-FE8F-DBF8-247158E99F87}"/>
              </a:ext>
            </a:extLst>
          </p:cNvPr>
          <p:cNvSpPr/>
          <p:nvPr/>
        </p:nvSpPr>
        <p:spPr>
          <a:xfrm>
            <a:off x="6214361" y="1889135"/>
            <a:ext cx="5938185" cy="194972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B60F85B-824A-1132-1561-705128773755}"/>
              </a:ext>
            </a:extLst>
          </p:cNvPr>
          <p:cNvSpPr/>
          <p:nvPr/>
        </p:nvSpPr>
        <p:spPr>
          <a:xfrm>
            <a:off x="157815" y="1889135"/>
            <a:ext cx="5938185" cy="4523389"/>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2B32F5F-E6A2-A7CD-BEFC-B9715BD8A410}"/>
              </a:ext>
            </a:extLst>
          </p:cNvPr>
          <p:cNvPicPr>
            <a:picLocks noChangeAspect="1"/>
          </p:cNvPicPr>
          <p:nvPr/>
        </p:nvPicPr>
        <p:blipFill rotWithShape="1">
          <a:blip r:embed="rId3"/>
          <a:srcRect b="74115"/>
          <a:stretch/>
        </p:blipFill>
        <p:spPr>
          <a:xfrm>
            <a:off x="1992448" y="3180617"/>
            <a:ext cx="2730350" cy="582483"/>
          </a:xfrm>
          <a:prstGeom prst="rect">
            <a:avLst/>
          </a:prstGeom>
        </p:spPr>
      </p:pic>
      <p:pic>
        <p:nvPicPr>
          <p:cNvPr id="35" name="Picture 34">
            <a:extLst>
              <a:ext uri="{FF2B5EF4-FFF2-40B4-BE49-F238E27FC236}">
                <a16:creationId xmlns:a16="http://schemas.microsoft.com/office/drawing/2014/main" id="{79364A49-C553-0626-0010-A6314076988B}"/>
              </a:ext>
            </a:extLst>
          </p:cNvPr>
          <p:cNvPicPr>
            <a:picLocks noChangeAspect="1"/>
          </p:cNvPicPr>
          <p:nvPr/>
        </p:nvPicPr>
        <p:blipFill rotWithShape="1">
          <a:blip r:embed="rId3"/>
          <a:srcRect t="74445"/>
          <a:stretch/>
        </p:blipFill>
        <p:spPr>
          <a:xfrm>
            <a:off x="1588144" y="5778065"/>
            <a:ext cx="2732603" cy="575544"/>
          </a:xfrm>
          <a:prstGeom prst="rect">
            <a:avLst/>
          </a:prstGeom>
        </p:spPr>
      </p:pic>
      <p:sp>
        <p:nvSpPr>
          <p:cNvPr id="37" name="TextBox 36">
            <a:extLst>
              <a:ext uri="{FF2B5EF4-FFF2-40B4-BE49-F238E27FC236}">
                <a16:creationId xmlns:a16="http://schemas.microsoft.com/office/drawing/2014/main" id="{5C3ACA03-4E9A-7B0F-92A1-E45F65DFF37F}"/>
              </a:ext>
            </a:extLst>
          </p:cNvPr>
          <p:cNvSpPr txBox="1"/>
          <p:nvPr/>
        </p:nvSpPr>
        <p:spPr>
          <a:xfrm>
            <a:off x="2362780" y="6463588"/>
            <a:ext cx="1528253" cy="369332"/>
          </a:xfrm>
          <a:prstGeom prst="rect">
            <a:avLst/>
          </a:prstGeom>
          <a:noFill/>
        </p:spPr>
        <p:txBody>
          <a:bodyPr wrap="square">
            <a:spAutoFit/>
          </a:bodyPr>
          <a:lstStyle/>
          <a:p>
            <a:pPr algn="ctr"/>
            <a:r>
              <a:rPr lang="en-US" b="1" dirty="0">
                <a:solidFill>
                  <a:srgbClr val="0070C0"/>
                </a:solidFill>
              </a:rPr>
              <a:t>Linear</a:t>
            </a:r>
          </a:p>
        </p:txBody>
      </p:sp>
      <p:sp>
        <p:nvSpPr>
          <p:cNvPr id="38" name="TextBox 37">
            <a:extLst>
              <a:ext uri="{FF2B5EF4-FFF2-40B4-BE49-F238E27FC236}">
                <a16:creationId xmlns:a16="http://schemas.microsoft.com/office/drawing/2014/main" id="{082E12CD-3F4D-A98C-45CE-6D10E0DC29BD}"/>
              </a:ext>
            </a:extLst>
          </p:cNvPr>
          <p:cNvSpPr txBox="1"/>
          <p:nvPr/>
        </p:nvSpPr>
        <p:spPr>
          <a:xfrm>
            <a:off x="8572161" y="3938322"/>
            <a:ext cx="1528253" cy="369332"/>
          </a:xfrm>
          <a:prstGeom prst="rect">
            <a:avLst/>
          </a:prstGeom>
          <a:noFill/>
        </p:spPr>
        <p:txBody>
          <a:bodyPr wrap="square">
            <a:spAutoFit/>
          </a:bodyPr>
          <a:lstStyle/>
          <a:p>
            <a:pPr algn="ctr"/>
            <a:r>
              <a:rPr lang="en-US" b="1" dirty="0">
                <a:solidFill>
                  <a:srgbClr val="00B0F0"/>
                </a:solidFill>
              </a:rPr>
              <a:t>Nonlinear</a:t>
            </a:r>
          </a:p>
        </p:txBody>
      </p:sp>
      <p:pic>
        <p:nvPicPr>
          <p:cNvPr id="39" name="Picture 38">
            <a:extLst>
              <a:ext uri="{FF2B5EF4-FFF2-40B4-BE49-F238E27FC236}">
                <a16:creationId xmlns:a16="http://schemas.microsoft.com/office/drawing/2014/main" id="{56EC4312-AF03-A5AA-C6E8-86713826D62D}"/>
              </a:ext>
            </a:extLst>
          </p:cNvPr>
          <p:cNvPicPr>
            <a:picLocks noChangeAspect="1"/>
          </p:cNvPicPr>
          <p:nvPr/>
        </p:nvPicPr>
        <p:blipFill rotWithShape="1">
          <a:blip r:embed="rId4">
            <a:clrChange>
              <a:clrFrom>
                <a:srgbClr val="FFFFFF"/>
              </a:clrFrom>
              <a:clrTo>
                <a:srgbClr val="FFFFFF">
                  <a:alpha val="0"/>
                </a:srgbClr>
              </a:clrTo>
            </a:clrChange>
          </a:blip>
          <a:srcRect l="11607" t="20253" r="6607" b="22004"/>
          <a:stretch/>
        </p:blipFill>
        <p:spPr>
          <a:xfrm>
            <a:off x="566278" y="2220980"/>
            <a:ext cx="1481943" cy="917868"/>
          </a:xfrm>
          <a:prstGeom prst="rect">
            <a:avLst/>
          </a:prstGeom>
        </p:spPr>
      </p:pic>
      <p:pic>
        <p:nvPicPr>
          <p:cNvPr id="40" name="Picture 39">
            <a:extLst>
              <a:ext uri="{FF2B5EF4-FFF2-40B4-BE49-F238E27FC236}">
                <a16:creationId xmlns:a16="http://schemas.microsoft.com/office/drawing/2014/main" id="{39EABE2E-E555-5F8D-5EB4-8B3471E0AE6C}"/>
              </a:ext>
            </a:extLst>
          </p:cNvPr>
          <p:cNvPicPr>
            <a:picLocks noChangeAspect="1"/>
          </p:cNvPicPr>
          <p:nvPr/>
        </p:nvPicPr>
        <p:blipFill rotWithShape="1">
          <a:blip r:embed="rId4">
            <a:clrChange>
              <a:clrFrom>
                <a:srgbClr val="FFFFFF"/>
              </a:clrFrom>
              <a:clrTo>
                <a:srgbClr val="FFFFFF">
                  <a:alpha val="0"/>
                </a:srgbClr>
              </a:clrTo>
            </a:clrChange>
          </a:blip>
          <a:srcRect l="11607" t="20253" r="6607" b="22004"/>
          <a:stretch/>
        </p:blipFill>
        <p:spPr>
          <a:xfrm>
            <a:off x="6674288" y="2220980"/>
            <a:ext cx="1481943" cy="917868"/>
          </a:xfrm>
          <a:prstGeom prst="rect">
            <a:avLst/>
          </a:prstGeom>
        </p:spPr>
      </p:pic>
      <p:cxnSp>
        <p:nvCxnSpPr>
          <p:cNvPr id="43" name="Straight Connector 42">
            <a:extLst>
              <a:ext uri="{FF2B5EF4-FFF2-40B4-BE49-F238E27FC236}">
                <a16:creationId xmlns:a16="http://schemas.microsoft.com/office/drawing/2014/main" id="{4CF75597-DC1C-71DC-0AB4-B1BE497BDD2B}"/>
              </a:ext>
            </a:extLst>
          </p:cNvPr>
          <p:cNvCxnSpPr>
            <a:cxnSpLocks/>
          </p:cNvCxnSpPr>
          <p:nvPr/>
        </p:nvCxnSpPr>
        <p:spPr>
          <a:xfrm flipH="1" flipV="1">
            <a:off x="4369761" y="2332746"/>
            <a:ext cx="985493" cy="321107"/>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F7E693-F138-8676-AE09-125502C35F46}"/>
              </a:ext>
            </a:extLst>
          </p:cNvPr>
          <p:cNvCxnSpPr>
            <a:cxnSpLocks/>
          </p:cNvCxnSpPr>
          <p:nvPr/>
        </p:nvCxnSpPr>
        <p:spPr>
          <a:xfrm flipH="1">
            <a:off x="4380560" y="2712259"/>
            <a:ext cx="981649" cy="392603"/>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ACCBF7B-AA18-BBA5-3CD8-3FF11B0DF9AC}"/>
              </a:ext>
            </a:extLst>
          </p:cNvPr>
          <p:cNvGrpSpPr/>
          <p:nvPr/>
        </p:nvGrpSpPr>
        <p:grpSpPr>
          <a:xfrm>
            <a:off x="5480570" y="2429367"/>
            <a:ext cx="87948" cy="552291"/>
            <a:chOff x="4429964" y="5206081"/>
            <a:chExt cx="91440" cy="640080"/>
          </a:xfrm>
        </p:grpSpPr>
        <p:sp>
          <p:nvSpPr>
            <p:cNvPr id="46" name="Rectangle 45">
              <a:extLst>
                <a:ext uri="{FF2B5EF4-FFF2-40B4-BE49-F238E27FC236}">
                  <a16:creationId xmlns:a16="http://schemas.microsoft.com/office/drawing/2014/main" id="{D0C11AA1-76D3-1E8D-DB0D-ACD2C13D77BE}"/>
                </a:ext>
              </a:extLst>
            </p:cNvPr>
            <p:cNvSpPr/>
            <p:nvPr/>
          </p:nvSpPr>
          <p:spPr>
            <a:xfrm>
              <a:off x="4429964" y="529752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7" name="Rectangle 46">
              <a:extLst>
                <a:ext uri="{FF2B5EF4-FFF2-40B4-BE49-F238E27FC236}">
                  <a16:creationId xmlns:a16="http://schemas.microsoft.com/office/drawing/2014/main" id="{643CB476-2696-55FB-E228-FBA25EDCFEE6}"/>
                </a:ext>
              </a:extLst>
            </p:cNvPr>
            <p:cNvSpPr/>
            <p:nvPr/>
          </p:nvSpPr>
          <p:spPr>
            <a:xfrm>
              <a:off x="4429964" y="538896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8" name="Rectangle 47">
              <a:extLst>
                <a:ext uri="{FF2B5EF4-FFF2-40B4-BE49-F238E27FC236}">
                  <a16:creationId xmlns:a16="http://schemas.microsoft.com/office/drawing/2014/main" id="{868F23A4-A6D6-1EFB-5B8C-BFDDFD997DDE}"/>
                </a:ext>
              </a:extLst>
            </p:cNvPr>
            <p:cNvSpPr/>
            <p:nvPr/>
          </p:nvSpPr>
          <p:spPr>
            <a:xfrm>
              <a:off x="4429964" y="548040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9" name="Rectangle 48">
              <a:extLst>
                <a:ext uri="{FF2B5EF4-FFF2-40B4-BE49-F238E27FC236}">
                  <a16:creationId xmlns:a16="http://schemas.microsoft.com/office/drawing/2014/main" id="{2628020A-C5C6-599F-328D-F40BC8314F8D}"/>
                </a:ext>
              </a:extLst>
            </p:cNvPr>
            <p:cNvSpPr/>
            <p:nvPr/>
          </p:nvSpPr>
          <p:spPr>
            <a:xfrm>
              <a:off x="4429964" y="557184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0" name="Rectangle 49">
              <a:extLst>
                <a:ext uri="{FF2B5EF4-FFF2-40B4-BE49-F238E27FC236}">
                  <a16:creationId xmlns:a16="http://schemas.microsoft.com/office/drawing/2014/main" id="{E6C07685-86F1-2989-E6BE-F5CE9AB37020}"/>
                </a:ext>
              </a:extLst>
            </p:cNvPr>
            <p:cNvSpPr/>
            <p:nvPr/>
          </p:nvSpPr>
          <p:spPr>
            <a:xfrm>
              <a:off x="4429964" y="520608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1" name="Rectangle 50">
              <a:extLst>
                <a:ext uri="{FF2B5EF4-FFF2-40B4-BE49-F238E27FC236}">
                  <a16:creationId xmlns:a16="http://schemas.microsoft.com/office/drawing/2014/main" id="{D71D5BEC-69B2-1992-7BD4-B543610F2683}"/>
                </a:ext>
              </a:extLst>
            </p:cNvPr>
            <p:cNvSpPr/>
            <p:nvPr/>
          </p:nvSpPr>
          <p:spPr>
            <a:xfrm>
              <a:off x="4429964" y="566328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2" name="Rectangle 51">
              <a:extLst>
                <a:ext uri="{FF2B5EF4-FFF2-40B4-BE49-F238E27FC236}">
                  <a16:creationId xmlns:a16="http://schemas.microsoft.com/office/drawing/2014/main" id="{766199BA-D1B4-FA1C-132B-F7E78983CEAA}"/>
                </a:ext>
              </a:extLst>
            </p:cNvPr>
            <p:cNvSpPr/>
            <p:nvPr/>
          </p:nvSpPr>
          <p:spPr>
            <a:xfrm>
              <a:off x="4429964" y="575472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grpSp>
        <p:nvGrpSpPr>
          <p:cNvPr id="55" name="Group 54">
            <a:extLst>
              <a:ext uri="{FF2B5EF4-FFF2-40B4-BE49-F238E27FC236}">
                <a16:creationId xmlns:a16="http://schemas.microsoft.com/office/drawing/2014/main" id="{F3C08989-6307-150B-6EF6-7BCAD2D4BE26}"/>
              </a:ext>
            </a:extLst>
          </p:cNvPr>
          <p:cNvGrpSpPr/>
          <p:nvPr/>
        </p:nvGrpSpPr>
        <p:grpSpPr>
          <a:xfrm>
            <a:off x="11625722" y="2468816"/>
            <a:ext cx="87948" cy="552291"/>
            <a:chOff x="4429964" y="5206081"/>
            <a:chExt cx="91440" cy="640080"/>
          </a:xfrm>
        </p:grpSpPr>
        <p:sp>
          <p:nvSpPr>
            <p:cNvPr id="56" name="Rectangle 55">
              <a:extLst>
                <a:ext uri="{FF2B5EF4-FFF2-40B4-BE49-F238E27FC236}">
                  <a16:creationId xmlns:a16="http://schemas.microsoft.com/office/drawing/2014/main" id="{2F2A31DA-C600-F801-41B9-0DC2FDDB47A0}"/>
                </a:ext>
              </a:extLst>
            </p:cNvPr>
            <p:cNvSpPr/>
            <p:nvPr/>
          </p:nvSpPr>
          <p:spPr>
            <a:xfrm>
              <a:off x="4429964" y="529752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7" name="Rectangle 56">
              <a:extLst>
                <a:ext uri="{FF2B5EF4-FFF2-40B4-BE49-F238E27FC236}">
                  <a16:creationId xmlns:a16="http://schemas.microsoft.com/office/drawing/2014/main" id="{370B9EAE-1421-5925-1FF4-FC808B7808E5}"/>
                </a:ext>
              </a:extLst>
            </p:cNvPr>
            <p:cNvSpPr/>
            <p:nvPr/>
          </p:nvSpPr>
          <p:spPr>
            <a:xfrm>
              <a:off x="4429964" y="538896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8" name="Rectangle 57">
              <a:extLst>
                <a:ext uri="{FF2B5EF4-FFF2-40B4-BE49-F238E27FC236}">
                  <a16:creationId xmlns:a16="http://schemas.microsoft.com/office/drawing/2014/main" id="{CAFF07E7-E55A-E745-B31B-943822E97DD7}"/>
                </a:ext>
              </a:extLst>
            </p:cNvPr>
            <p:cNvSpPr/>
            <p:nvPr/>
          </p:nvSpPr>
          <p:spPr>
            <a:xfrm>
              <a:off x="4429964" y="548040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9" name="Rectangle 58">
              <a:extLst>
                <a:ext uri="{FF2B5EF4-FFF2-40B4-BE49-F238E27FC236}">
                  <a16:creationId xmlns:a16="http://schemas.microsoft.com/office/drawing/2014/main" id="{E8A2DE55-D196-0748-E8D7-6C9733F1D3D0}"/>
                </a:ext>
              </a:extLst>
            </p:cNvPr>
            <p:cNvSpPr/>
            <p:nvPr/>
          </p:nvSpPr>
          <p:spPr>
            <a:xfrm>
              <a:off x="4429964" y="557184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0" name="Rectangle 59">
              <a:extLst>
                <a:ext uri="{FF2B5EF4-FFF2-40B4-BE49-F238E27FC236}">
                  <a16:creationId xmlns:a16="http://schemas.microsoft.com/office/drawing/2014/main" id="{4AB825A8-1F87-5F38-2EF4-667A7127D9BD}"/>
                </a:ext>
              </a:extLst>
            </p:cNvPr>
            <p:cNvSpPr/>
            <p:nvPr/>
          </p:nvSpPr>
          <p:spPr>
            <a:xfrm>
              <a:off x="4429964" y="520608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1" name="Rectangle 60">
              <a:extLst>
                <a:ext uri="{FF2B5EF4-FFF2-40B4-BE49-F238E27FC236}">
                  <a16:creationId xmlns:a16="http://schemas.microsoft.com/office/drawing/2014/main" id="{D57341E3-A479-AA21-1174-AE7FB4417511}"/>
                </a:ext>
              </a:extLst>
            </p:cNvPr>
            <p:cNvSpPr/>
            <p:nvPr/>
          </p:nvSpPr>
          <p:spPr>
            <a:xfrm>
              <a:off x="4429964" y="566328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62" name="Rectangle 61">
              <a:extLst>
                <a:ext uri="{FF2B5EF4-FFF2-40B4-BE49-F238E27FC236}">
                  <a16:creationId xmlns:a16="http://schemas.microsoft.com/office/drawing/2014/main" id="{C0361FA6-AD93-2276-7DD9-7359F507286B}"/>
                </a:ext>
              </a:extLst>
            </p:cNvPr>
            <p:cNvSpPr/>
            <p:nvPr/>
          </p:nvSpPr>
          <p:spPr>
            <a:xfrm>
              <a:off x="4429964" y="575472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cxnSp>
        <p:nvCxnSpPr>
          <p:cNvPr id="65" name="Straight Connector 64">
            <a:extLst>
              <a:ext uri="{FF2B5EF4-FFF2-40B4-BE49-F238E27FC236}">
                <a16:creationId xmlns:a16="http://schemas.microsoft.com/office/drawing/2014/main" id="{8AA00A19-70F7-4FE5-BD89-7D8782ABE122}"/>
              </a:ext>
            </a:extLst>
          </p:cNvPr>
          <p:cNvCxnSpPr>
            <a:cxnSpLocks/>
          </p:cNvCxnSpPr>
          <p:nvPr/>
        </p:nvCxnSpPr>
        <p:spPr>
          <a:xfrm flipH="1" flipV="1">
            <a:off x="10503212" y="2357591"/>
            <a:ext cx="985493" cy="321107"/>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E528EAB-E62D-910B-FC00-6D66F0FB00E4}"/>
              </a:ext>
            </a:extLst>
          </p:cNvPr>
          <p:cNvCxnSpPr>
            <a:cxnSpLocks/>
          </p:cNvCxnSpPr>
          <p:nvPr/>
        </p:nvCxnSpPr>
        <p:spPr>
          <a:xfrm flipH="1">
            <a:off x="10514011" y="2737104"/>
            <a:ext cx="981649" cy="392603"/>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pic>
        <p:nvPicPr>
          <p:cNvPr id="2050" name="Picture 2" descr="But what is a neural network? | Chapter 1, Deep learning - YouTube">
            <a:extLst>
              <a:ext uri="{FF2B5EF4-FFF2-40B4-BE49-F238E27FC236}">
                <a16:creationId xmlns:a16="http://schemas.microsoft.com/office/drawing/2014/main" id="{C2782DAB-2325-9EDE-07A8-D7AC3DFC04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20" t="28482" r="47667" b="4711"/>
          <a:stretch/>
        </p:blipFill>
        <p:spPr bwMode="auto">
          <a:xfrm>
            <a:off x="8513513" y="2124498"/>
            <a:ext cx="1621619" cy="1304502"/>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AAF8D93E-6A57-A7A9-28EF-263FD44C052E}"/>
              </a:ext>
            </a:extLst>
          </p:cNvPr>
          <p:cNvSpPr txBox="1"/>
          <p:nvPr/>
        </p:nvSpPr>
        <p:spPr>
          <a:xfrm>
            <a:off x="7612597" y="1852431"/>
            <a:ext cx="6096772" cy="369332"/>
          </a:xfrm>
          <a:prstGeom prst="rect">
            <a:avLst/>
          </a:prstGeom>
          <a:noFill/>
        </p:spPr>
        <p:txBody>
          <a:bodyPr wrap="square">
            <a:spAutoFit/>
          </a:bodyPr>
          <a:lstStyle/>
          <a:p>
            <a:r>
              <a:rPr lang="en-US" dirty="0">
                <a:solidFill>
                  <a:srgbClr val="00B0F0"/>
                </a:solidFill>
              </a:rPr>
              <a:t>Convolutional Autoencoder (ML)</a:t>
            </a:r>
            <a:endParaRPr lang="en-US" dirty="0"/>
          </a:p>
        </p:txBody>
      </p:sp>
      <p:sp>
        <p:nvSpPr>
          <p:cNvPr id="69" name="TextBox 68">
            <a:extLst>
              <a:ext uri="{FF2B5EF4-FFF2-40B4-BE49-F238E27FC236}">
                <a16:creationId xmlns:a16="http://schemas.microsoft.com/office/drawing/2014/main" id="{936454C7-CCD3-DFD1-6D6B-1250CC4FA12B}"/>
              </a:ext>
            </a:extLst>
          </p:cNvPr>
          <p:cNvSpPr txBox="1"/>
          <p:nvPr/>
        </p:nvSpPr>
        <p:spPr>
          <a:xfrm>
            <a:off x="1007935" y="1857448"/>
            <a:ext cx="6096772" cy="369332"/>
          </a:xfrm>
          <a:prstGeom prst="rect">
            <a:avLst/>
          </a:prstGeom>
          <a:noFill/>
        </p:spPr>
        <p:txBody>
          <a:bodyPr wrap="square">
            <a:spAutoFit/>
          </a:bodyPr>
          <a:lstStyle/>
          <a:p>
            <a:r>
              <a:rPr lang="en-US" dirty="0">
                <a:solidFill>
                  <a:srgbClr val="0070C0"/>
                </a:solidFill>
              </a:rPr>
              <a:t>Proper Orthogonal Decomposition (POD)</a:t>
            </a:r>
          </a:p>
        </p:txBody>
      </p:sp>
      <p:pic>
        <p:nvPicPr>
          <p:cNvPr id="70" name="Picture 4">
            <a:extLst>
              <a:ext uri="{FF2B5EF4-FFF2-40B4-BE49-F238E27FC236}">
                <a16:creationId xmlns:a16="http://schemas.microsoft.com/office/drawing/2014/main" id="{AD1CB840-B984-899A-452F-ADA6B5B24A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0666"/>
          <a:stretch/>
        </p:blipFill>
        <p:spPr bwMode="auto">
          <a:xfrm>
            <a:off x="157815" y="4788016"/>
            <a:ext cx="2775699" cy="108860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A6E4588C-C717-BA45-4B7D-4F44E6239D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56"/>
          <a:stretch/>
        </p:blipFill>
        <p:spPr bwMode="auto">
          <a:xfrm>
            <a:off x="3267703" y="4799622"/>
            <a:ext cx="2775699" cy="1076996"/>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6B2B073D-0A0E-BA08-2953-474A0F67355C}"/>
              </a:ext>
            </a:extLst>
          </p:cNvPr>
          <p:cNvCxnSpPr>
            <a:cxnSpLocks/>
            <a:stCxn id="71" idx="1"/>
            <a:endCxn id="70" idx="3"/>
          </p:cNvCxnSpPr>
          <p:nvPr/>
        </p:nvCxnSpPr>
        <p:spPr>
          <a:xfrm flipH="1" flipV="1">
            <a:off x="2933514" y="5332317"/>
            <a:ext cx="334189" cy="5803"/>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5B2CD95-1690-9125-1F1A-734574C54091}"/>
              </a:ext>
            </a:extLst>
          </p:cNvPr>
          <p:cNvSpPr txBox="1"/>
          <p:nvPr/>
        </p:nvSpPr>
        <p:spPr>
          <a:xfrm>
            <a:off x="425277" y="4427915"/>
            <a:ext cx="6096772" cy="369332"/>
          </a:xfrm>
          <a:prstGeom prst="rect">
            <a:avLst/>
          </a:prstGeom>
          <a:noFill/>
        </p:spPr>
        <p:txBody>
          <a:bodyPr wrap="square">
            <a:spAutoFit/>
          </a:bodyPr>
          <a:lstStyle/>
          <a:p>
            <a:r>
              <a:rPr lang="en-US" dirty="0">
                <a:solidFill>
                  <a:srgbClr val="0070C0"/>
                </a:solidFill>
              </a:rPr>
              <a:t>Dynamic Mode Decomposition with control (DMDc)</a:t>
            </a:r>
          </a:p>
        </p:txBody>
      </p:sp>
      <p:pic>
        <p:nvPicPr>
          <p:cNvPr id="2052" name="Picture 4" descr="A Tutorial on the Proper Orthogonal Decomposition">
            <a:extLst>
              <a:ext uri="{FF2B5EF4-FFF2-40B4-BE49-F238E27FC236}">
                <a16:creationId xmlns:a16="http://schemas.microsoft.com/office/drawing/2014/main" id="{9ECEF5C2-2BD3-541F-AB2B-88E92EC0DA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6458" y="2282752"/>
            <a:ext cx="1843124" cy="814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43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398C78-2F80-C417-5581-BD5716A8041E}"/>
              </a:ext>
            </a:extLst>
          </p:cNvPr>
          <p:cNvSpPr/>
          <p:nvPr/>
        </p:nvSpPr>
        <p:spPr>
          <a:xfrm>
            <a:off x="6609991" y="3941962"/>
            <a:ext cx="4330069" cy="269529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Reduced-Order Modeling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6" name="Oval 5">
            <a:extLst>
              <a:ext uri="{FF2B5EF4-FFF2-40B4-BE49-F238E27FC236}">
                <a16:creationId xmlns:a16="http://schemas.microsoft.com/office/drawing/2014/main" id="{A643D985-79F2-17C4-0094-6CDDD41D0875}"/>
              </a:ext>
            </a:extLst>
          </p:cNvPr>
          <p:cNvSpPr/>
          <p:nvPr/>
        </p:nvSpPr>
        <p:spPr>
          <a:xfrm>
            <a:off x="566277" y="3977097"/>
            <a:ext cx="347517" cy="334197"/>
          </a:xfrm>
          <a:prstGeom prst="ellipse">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TextBox 10">
            <a:extLst>
              <a:ext uri="{FF2B5EF4-FFF2-40B4-BE49-F238E27FC236}">
                <a16:creationId xmlns:a16="http://schemas.microsoft.com/office/drawing/2014/main" id="{48F4C130-5493-F780-D17F-D80A20C45F57}"/>
              </a:ext>
            </a:extLst>
          </p:cNvPr>
          <p:cNvSpPr txBox="1"/>
          <p:nvPr/>
        </p:nvSpPr>
        <p:spPr>
          <a:xfrm>
            <a:off x="1085065" y="3941962"/>
            <a:ext cx="6096772" cy="369332"/>
          </a:xfrm>
          <a:prstGeom prst="rect">
            <a:avLst/>
          </a:prstGeom>
          <a:noFill/>
        </p:spPr>
        <p:txBody>
          <a:bodyPr wrap="square">
            <a:spAutoFit/>
          </a:bodyPr>
          <a:lstStyle/>
          <a:p>
            <a:pPr>
              <a:spcBef>
                <a:spcPts val="1200"/>
              </a:spcBef>
            </a:pPr>
            <a:r>
              <a:rPr lang="en-US" b="1" dirty="0"/>
              <a:t>Forecasting: </a:t>
            </a:r>
            <a:r>
              <a:rPr lang="en-US" dirty="0"/>
              <a:t>Propagation in Time</a:t>
            </a:r>
            <a:endParaRPr lang="en-US" b="1" dirty="0"/>
          </a:p>
        </p:txBody>
      </p:sp>
      <p:sp>
        <p:nvSpPr>
          <p:cNvPr id="20" name="Rectangle 19">
            <a:extLst>
              <a:ext uri="{FF2B5EF4-FFF2-40B4-BE49-F238E27FC236}">
                <a16:creationId xmlns:a16="http://schemas.microsoft.com/office/drawing/2014/main" id="{BB60F85B-824A-1132-1561-705128773755}"/>
              </a:ext>
            </a:extLst>
          </p:cNvPr>
          <p:cNvSpPr/>
          <p:nvPr/>
        </p:nvSpPr>
        <p:spPr>
          <a:xfrm>
            <a:off x="157815" y="4421272"/>
            <a:ext cx="5938185" cy="1991251"/>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79364A49-C553-0626-0010-A6314076988B}"/>
              </a:ext>
            </a:extLst>
          </p:cNvPr>
          <p:cNvPicPr>
            <a:picLocks noChangeAspect="1"/>
          </p:cNvPicPr>
          <p:nvPr/>
        </p:nvPicPr>
        <p:blipFill rotWithShape="1">
          <a:blip r:embed="rId3"/>
          <a:srcRect t="74445"/>
          <a:stretch/>
        </p:blipFill>
        <p:spPr>
          <a:xfrm>
            <a:off x="1588144" y="5778065"/>
            <a:ext cx="2732603" cy="575544"/>
          </a:xfrm>
          <a:prstGeom prst="rect">
            <a:avLst/>
          </a:prstGeom>
        </p:spPr>
      </p:pic>
      <p:sp>
        <p:nvSpPr>
          <p:cNvPr id="37" name="TextBox 36">
            <a:extLst>
              <a:ext uri="{FF2B5EF4-FFF2-40B4-BE49-F238E27FC236}">
                <a16:creationId xmlns:a16="http://schemas.microsoft.com/office/drawing/2014/main" id="{5C3ACA03-4E9A-7B0F-92A1-E45F65DFF37F}"/>
              </a:ext>
            </a:extLst>
          </p:cNvPr>
          <p:cNvSpPr txBox="1"/>
          <p:nvPr/>
        </p:nvSpPr>
        <p:spPr>
          <a:xfrm>
            <a:off x="2362780" y="6463588"/>
            <a:ext cx="1528253" cy="369332"/>
          </a:xfrm>
          <a:prstGeom prst="rect">
            <a:avLst/>
          </a:prstGeom>
          <a:noFill/>
        </p:spPr>
        <p:txBody>
          <a:bodyPr wrap="square">
            <a:spAutoFit/>
          </a:bodyPr>
          <a:lstStyle/>
          <a:p>
            <a:pPr algn="ctr"/>
            <a:r>
              <a:rPr lang="en-US" b="1" dirty="0">
                <a:solidFill>
                  <a:srgbClr val="0070C0"/>
                </a:solidFill>
              </a:rPr>
              <a:t>Linear</a:t>
            </a:r>
          </a:p>
        </p:txBody>
      </p:sp>
      <p:pic>
        <p:nvPicPr>
          <p:cNvPr id="70" name="Picture 4">
            <a:extLst>
              <a:ext uri="{FF2B5EF4-FFF2-40B4-BE49-F238E27FC236}">
                <a16:creationId xmlns:a16="http://schemas.microsoft.com/office/drawing/2014/main" id="{AD1CB840-B984-899A-452F-ADA6B5B24A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666"/>
          <a:stretch/>
        </p:blipFill>
        <p:spPr bwMode="auto">
          <a:xfrm>
            <a:off x="157815" y="4788016"/>
            <a:ext cx="2775699" cy="108860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A6E4588C-C717-BA45-4B7D-4F44E6239D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56"/>
          <a:stretch/>
        </p:blipFill>
        <p:spPr bwMode="auto">
          <a:xfrm>
            <a:off x="3267703" y="4799622"/>
            <a:ext cx="2775699" cy="1076996"/>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6B2B073D-0A0E-BA08-2953-474A0F67355C}"/>
              </a:ext>
            </a:extLst>
          </p:cNvPr>
          <p:cNvCxnSpPr>
            <a:cxnSpLocks/>
            <a:stCxn id="71" idx="1"/>
            <a:endCxn id="70" idx="3"/>
          </p:cNvCxnSpPr>
          <p:nvPr/>
        </p:nvCxnSpPr>
        <p:spPr>
          <a:xfrm flipH="1" flipV="1">
            <a:off x="2933514" y="5332317"/>
            <a:ext cx="334189" cy="5803"/>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5B2CD95-1690-9125-1F1A-734574C54091}"/>
              </a:ext>
            </a:extLst>
          </p:cNvPr>
          <p:cNvSpPr txBox="1"/>
          <p:nvPr/>
        </p:nvSpPr>
        <p:spPr>
          <a:xfrm>
            <a:off x="425277" y="4427915"/>
            <a:ext cx="6096772" cy="369332"/>
          </a:xfrm>
          <a:prstGeom prst="rect">
            <a:avLst/>
          </a:prstGeom>
          <a:noFill/>
        </p:spPr>
        <p:txBody>
          <a:bodyPr wrap="square">
            <a:spAutoFit/>
          </a:bodyPr>
          <a:lstStyle/>
          <a:p>
            <a:r>
              <a:rPr lang="en-US" dirty="0">
                <a:solidFill>
                  <a:srgbClr val="0070C0"/>
                </a:solidFill>
              </a:rPr>
              <a:t>Dynamic Mode Decomposition with control (DMDc)</a:t>
            </a:r>
          </a:p>
        </p:txBody>
      </p:sp>
      <p:pic>
        <p:nvPicPr>
          <p:cNvPr id="3074" name="Picture 2">
            <a:extLst>
              <a:ext uri="{FF2B5EF4-FFF2-40B4-BE49-F238E27FC236}">
                <a16:creationId xmlns:a16="http://schemas.microsoft.com/office/drawing/2014/main" id="{34A0A0D8-9184-AB28-2742-9662C855A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9991" y="3941962"/>
            <a:ext cx="4222854" cy="2695294"/>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9D17280-742C-F914-8858-94E79AF28AAD}"/>
              </a:ext>
            </a:extLst>
          </p:cNvPr>
          <p:cNvSpPr/>
          <p:nvPr/>
        </p:nvSpPr>
        <p:spPr>
          <a:xfrm>
            <a:off x="8446234" y="4122490"/>
            <a:ext cx="1810782" cy="210357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6CE7DEA-EE72-1D66-4782-629F46B22336}"/>
              </a:ext>
            </a:extLst>
          </p:cNvPr>
          <p:cNvCxnSpPr>
            <a:cxnSpLocks/>
          </p:cNvCxnSpPr>
          <p:nvPr/>
        </p:nvCxnSpPr>
        <p:spPr>
          <a:xfrm flipV="1">
            <a:off x="9930046" y="2981658"/>
            <a:ext cx="126124" cy="1359071"/>
          </a:xfrm>
          <a:prstGeom prst="line">
            <a:avLst/>
          </a:prstGeom>
          <a:ln w="5715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C769AD-9997-7051-6B61-2D6D789F3EE7}"/>
              </a:ext>
            </a:extLst>
          </p:cNvPr>
          <p:cNvSpPr txBox="1"/>
          <p:nvPr/>
        </p:nvSpPr>
        <p:spPr>
          <a:xfrm>
            <a:off x="7115174" y="1951032"/>
            <a:ext cx="4472902"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DMDc does not capture nonlinearities in the atmospheric density dynamics </a:t>
            </a:r>
          </a:p>
          <a:p>
            <a:pPr marL="285750" indent="-285750">
              <a:buFont typeface="Arial" panose="020B0604020202020204" pitchFamily="34" charset="0"/>
              <a:buChar char="•"/>
            </a:pPr>
            <a:r>
              <a:rPr lang="en-US" dirty="0">
                <a:solidFill>
                  <a:srgbClr val="FF0000"/>
                </a:solidFill>
              </a:rPr>
              <a:t>DMDc is susceptible to noise sensitivity</a:t>
            </a:r>
          </a:p>
        </p:txBody>
      </p:sp>
    </p:spTree>
    <p:extLst>
      <p:ext uri="{BB962C8B-B14F-4D97-AF65-F5344CB8AC3E}">
        <p14:creationId xmlns:p14="http://schemas.microsoft.com/office/powerpoint/2010/main" val="3050583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398C78-2F80-C417-5581-BD5716A8041E}"/>
              </a:ext>
            </a:extLst>
          </p:cNvPr>
          <p:cNvSpPr/>
          <p:nvPr/>
        </p:nvSpPr>
        <p:spPr>
          <a:xfrm>
            <a:off x="6609991" y="3941962"/>
            <a:ext cx="4330069" cy="269529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Reduced-Order Modeling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6" name="Oval 5">
            <a:extLst>
              <a:ext uri="{FF2B5EF4-FFF2-40B4-BE49-F238E27FC236}">
                <a16:creationId xmlns:a16="http://schemas.microsoft.com/office/drawing/2014/main" id="{A643D985-79F2-17C4-0094-6CDDD41D0875}"/>
              </a:ext>
            </a:extLst>
          </p:cNvPr>
          <p:cNvSpPr/>
          <p:nvPr/>
        </p:nvSpPr>
        <p:spPr>
          <a:xfrm>
            <a:off x="566277" y="3977097"/>
            <a:ext cx="347517" cy="334197"/>
          </a:xfrm>
          <a:prstGeom prst="ellipse">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TextBox 10">
            <a:extLst>
              <a:ext uri="{FF2B5EF4-FFF2-40B4-BE49-F238E27FC236}">
                <a16:creationId xmlns:a16="http://schemas.microsoft.com/office/drawing/2014/main" id="{48F4C130-5493-F780-D17F-D80A20C45F57}"/>
              </a:ext>
            </a:extLst>
          </p:cNvPr>
          <p:cNvSpPr txBox="1"/>
          <p:nvPr/>
        </p:nvSpPr>
        <p:spPr>
          <a:xfrm>
            <a:off x="1085065" y="3941962"/>
            <a:ext cx="6096772" cy="369332"/>
          </a:xfrm>
          <a:prstGeom prst="rect">
            <a:avLst/>
          </a:prstGeom>
          <a:noFill/>
        </p:spPr>
        <p:txBody>
          <a:bodyPr wrap="square">
            <a:spAutoFit/>
          </a:bodyPr>
          <a:lstStyle/>
          <a:p>
            <a:pPr>
              <a:spcBef>
                <a:spcPts val="1200"/>
              </a:spcBef>
            </a:pPr>
            <a:r>
              <a:rPr lang="en-US" b="1" dirty="0"/>
              <a:t>Forecasting: </a:t>
            </a:r>
            <a:r>
              <a:rPr lang="en-US" dirty="0"/>
              <a:t>Propagation in Time</a:t>
            </a:r>
            <a:endParaRPr lang="en-US" b="1" dirty="0"/>
          </a:p>
        </p:txBody>
      </p:sp>
      <p:pic>
        <p:nvPicPr>
          <p:cNvPr id="35" name="Picture 34">
            <a:extLst>
              <a:ext uri="{FF2B5EF4-FFF2-40B4-BE49-F238E27FC236}">
                <a16:creationId xmlns:a16="http://schemas.microsoft.com/office/drawing/2014/main" id="{79364A49-C553-0626-0010-A6314076988B}"/>
              </a:ext>
            </a:extLst>
          </p:cNvPr>
          <p:cNvPicPr>
            <a:picLocks noChangeAspect="1"/>
          </p:cNvPicPr>
          <p:nvPr/>
        </p:nvPicPr>
        <p:blipFill rotWithShape="1">
          <a:blip r:embed="rId3"/>
          <a:srcRect t="74445"/>
          <a:stretch/>
        </p:blipFill>
        <p:spPr>
          <a:xfrm>
            <a:off x="1588144" y="5778065"/>
            <a:ext cx="2732603" cy="575544"/>
          </a:xfrm>
          <a:prstGeom prst="rect">
            <a:avLst/>
          </a:prstGeom>
        </p:spPr>
      </p:pic>
      <p:sp>
        <p:nvSpPr>
          <p:cNvPr id="37" name="TextBox 36">
            <a:extLst>
              <a:ext uri="{FF2B5EF4-FFF2-40B4-BE49-F238E27FC236}">
                <a16:creationId xmlns:a16="http://schemas.microsoft.com/office/drawing/2014/main" id="{5C3ACA03-4E9A-7B0F-92A1-E45F65DFF37F}"/>
              </a:ext>
            </a:extLst>
          </p:cNvPr>
          <p:cNvSpPr txBox="1"/>
          <p:nvPr/>
        </p:nvSpPr>
        <p:spPr>
          <a:xfrm>
            <a:off x="2362780" y="6463588"/>
            <a:ext cx="1528253" cy="369332"/>
          </a:xfrm>
          <a:prstGeom prst="rect">
            <a:avLst/>
          </a:prstGeom>
          <a:noFill/>
        </p:spPr>
        <p:txBody>
          <a:bodyPr wrap="square">
            <a:spAutoFit/>
          </a:bodyPr>
          <a:lstStyle/>
          <a:p>
            <a:pPr algn="ctr"/>
            <a:r>
              <a:rPr lang="en-US" b="1" dirty="0">
                <a:solidFill>
                  <a:srgbClr val="0070C0"/>
                </a:solidFill>
              </a:rPr>
              <a:t>Linear</a:t>
            </a:r>
          </a:p>
        </p:txBody>
      </p:sp>
      <p:pic>
        <p:nvPicPr>
          <p:cNvPr id="70" name="Picture 4">
            <a:extLst>
              <a:ext uri="{FF2B5EF4-FFF2-40B4-BE49-F238E27FC236}">
                <a16:creationId xmlns:a16="http://schemas.microsoft.com/office/drawing/2014/main" id="{AD1CB840-B984-899A-452F-ADA6B5B24A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666"/>
          <a:stretch/>
        </p:blipFill>
        <p:spPr bwMode="auto">
          <a:xfrm>
            <a:off x="157815" y="4788016"/>
            <a:ext cx="2775699" cy="108860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A6E4588C-C717-BA45-4B7D-4F44E6239D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56"/>
          <a:stretch/>
        </p:blipFill>
        <p:spPr bwMode="auto">
          <a:xfrm>
            <a:off x="3267703" y="4799622"/>
            <a:ext cx="2775699" cy="1076996"/>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6B2B073D-0A0E-BA08-2953-474A0F67355C}"/>
              </a:ext>
            </a:extLst>
          </p:cNvPr>
          <p:cNvCxnSpPr>
            <a:cxnSpLocks/>
            <a:stCxn id="71" idx="1"/>
            <a:endCxn id="70" idx="3"/>
          </p:cNvCxnSpPr>
          <p:nvPr/>
        </p:nvCxnSpPr>
        <p:spPr>
          <a:xfrm flipH="1" flipV="1">
            <a:off x="2933514" y="5332317"/>
            <a:ext cx="334189" cy="5803"/>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5B2CD95-1690-9125-1F1A-734574C54091}"/>
              </a:ext>
            </a:extLst>
          </p:cNvPr>
          <p:cNvSpPr txBox="1"/>
          <p:nvPr/>
        </p:nvSpPr>
        <p:spPr>
          <a:xfrm>
            <a:off x="425277" y="4427915"/>
            <a:ext cx="6096772" cy="369332"/>
          </a:xfrm>
          <a:prstGeom prst="rect">
            <a:avLst/>
          </a:prstGeom>
          <a:noFill/>
        </p:spPr>
        <p:txBody>
          <a:bodyPr wrap="square">
            <a:spAutoFit/>
          </a:bodyPr>
          <a:lstStyle/>
          <a:p>
            <a:r>
              <a:rPr lang="en-US" dirty="0">
                <a:solidFill>
                  <a:srgbClr val="0070C0"/>
                </a:solidFill>
              </a:rPr>
              <a:t>Dynamic Mode Decomposition with control (DMDc)</a:t>
            </a:r>
          </a:p>
        </p:txBody>
      </p:sp>
      <p:pic>
        <p:nvPicPr>
          <p:cNvPr id="3074" name="Picture 2">
            <a:extLst>
              <a:ext uri="{FF2B5EF4-FFF2-40B4-BE49-F238E27FC236}">
                <a16:creationId xmlns:a16="http://schemas.microsoft.com/office/drawing/2014/main" id="{34A0A0D8-9184-AB28-2742-9662C855A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9991" y="3941962"/>
            <a:ext cx="4222854" cy="2695294"/>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E9D17280-742C-F914-8858-94E79AF28AAD}"/>
              </a:ext>
            </a:extLst>
          </p:cNvPr>
          <p:cNvSpPr/>
          <p:nvPr/>
        </p:nvSpPr>
        <p:spPr>
          <a:xfrm>
            <a:off x="8446234" y="4122490"/>
            <a:ext cx="1810782" cy="210357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6CE7DEA-EE72-1D66-4782-629F46B22336}"/>
              </a:ext>
            </a:extLst>
          </p:cNvPr>
          <p:cNvCxnSpPr>
            <a:cxnSpLocks/>
          </p:cNvCxnSpPr>
          <p:nvPr/>
        </p:nvCxnSpPr>
        <p:spPr>
          <a:xfrm flipV="1">
            <a:off x="9930046" y="2981658"/>
            <a:ext cx="126124" cy="1359071"/>
          </a:xfrm>
          <a:prstGeom prst="line">
            <a:avLst/>
          </a:prstGeom>
          <a:ln w="5715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BC769AD-9997-7051-6B61-2D6D789F3EE7}"/>
              </a:ext>
            </a:extLst>
          </p:cNvPr>
          <p:cNvSpPr txBox="1"/>
          <p:nvPr/>
        </p:nvSpPr>
        <p:spPr>
          <a:xfrm>
            <a:off x="7115174" y="1951032"/>
            <a:ext cx="4472902"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DMDc does not capture nonlinearities in the atmospheric density dynamics </a:t>
            </a:r>
          </a:p>
          <a:p>
            <a:pPr marL="285750" indent="-285750">
              <a:buFont typeface="Arial" panose="020B0604020202020204" pitchFamily="34" charset="0"/>
              <a:buChar char="•"/>
            </a:pPr>
            <a:r>
              <a:rPr lang="en-US" dirty="0">
                <a:solidFill>
                  <a:srgbClr val="FF0000"/>
                </a:solidFill>
              </a:rPr>
              <a:t>DMDc is susceptible to noise sensitivity</a:t>
            </a:r>
          </a:p>
        </p:txBody>
      </p:sp>
      <p:pic>
        <p:nvPicPr>
          <p:cNvPr id="5" name="Picture 4">
            <a:extLst>
              <a:ext uri="{FF2B5EF4-FFF2-40B4-BE49-F238E27FC236}">
                <a16:creationId xmlns:a16="http://schemas.microsoft.com/office/drawing/2014/main" id="{50A4F1EA-DA08-4DA0-0EFF-5E6BE4D9C65C}"/>
              </a:ext>
            </a:extLst>
          </p:cNvPr>
          <p:cNvPicPr>
            <a:picLocks noChangeAspect="1"/>
          </p:cNvPicPr>
          <p:nvPr/>
        </p:nvPicPr>
        <p:blipFill rotWithShape="1">
          <a:blip r:embed="rId7"/>
          <a:srcRect l="28153" t="15566" r="30723" b="22247"/>
          <a:stretch/>
        </p:blipFill>
        <p:spPr>
          <a:xfrm>
            <a:off x="302007" y="686520"/>
            <a:ext cx="3171656" cy="2697799"/>
          </a:xfrm>
          <a:prstGeom prst="rect">
            <a:avLst/>
          </a:prstGeom>
        </p:spPr>
      </p:pic>
      <p:sp>
        <p:nvSpPr>
          <p:cNvPr id="8" name="TextBox 7">
            <a:extLst>
              <a:ext uri="{FF2B5EF4-FFF2-40B4-BE49-F238E27FC236}">
                <a16:creationId xmlns:a16="http://schemas.microsoft.com/office/drawing/2014/main" id="{5CF717A5-3647-1345-72E2-B446EC4D2009}"/>
              </a:ext>
            </a:extLst>
          </p:cNvPr>
          <p:cNvSpPr txBox="1"/>
          <p:nvPr/>
        </p:nvSpPr>
        <p:spPr>
          <a:xfrm>
            <a:off x="3751067" y="2089531"/>
            <a:ext cx="3289363" cy="923330"/>
          </a:xfrm>
          <a:prstGeom prst="rect">
            <a:avLst/>
          </a:prstGeom>
          <a:noFill/>
        </p:spPr>
        <p:txBody>
          <a:bodyPr wrap="square">
            <a:spAutoFit/>
          </a:bodyPr>
          <a:lstStyle/>
          <a:p>
            <a:r>
              <a:rPr lang="en-US" dirty="0"/>
              <a:t>Density due to fluctuations in geomagnetic and solar activity are inherently nonlinear</a:t>
            </a:r>
          </a:p>
        </p:txBody>
      </p:sp>
      <p:sp>
        <p:nvSpPr>
          <p:cNvPr id="13" name="TextBox 12">
            <a:extLst>
              <a:ext uri="{FF2B5EF4-FFF2-40B4-BE49-F238E27FC236}">
                <a16:creationId xmlns:a16="http://schemas.microsoft.com/office/drawing/2014/main" id="{94135E28-153D-5887-1559-6ABC6E297435}"/>
              </a:ext>
            </a:extLst>
          </p:cNvPr>
          <p:cNvSpPr txBox="1"/>
          <p:nvPr/>
        </p:nvSpPr>
        <p:spPr>
          <a:xfrm>
            <a:off x="202219" y="3425900"/>
            <a:ext cx="70976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75000"/>
                  </a:schemeClr>
                </a:solidFill>
                <a:effectLst/>
                <a:uLnTx/>
                <a:uFillTx/>
                <a:latin typeface="Corbel" panose="020B0503020204020204"/>
                <a:ea typeface="+mn-ea"/>
                <a:cs typeface="+mn-cs"/>
              </a:rPr>
              <a:t>NOAA 2023: Aurora forecast.</a:t>
            </a:r>
          </a:p>
        </p:txBody>
      </p:sp>
      <p:sp>
        <p:nvSpPr>
          <p:cNvPr id="14" name="Rectangle 13">
            <a:extLst>
              <a:ext uri="{FF2B5EF4-FFF2-40B4-BE49-F238E27FC236}">
                <a16:creationId xmlns:a16="http://schemas.microsoft.com/office/drawing/2014/main" id="{E38CF4CD-BAEC-2FF9-9949-DF3E1DE2EE4B}"/>
              </a:ext>
            </a:extLst>
          </p:cNvPr>
          <p:cNvSpPr/>
          <p:nvPr/>
        </p:nvSpPr>
        <p:spPr>
          <a:xfrm>
            <a:off x="157815" y="4421272"/>
            <a:ext cx="5938185" cy="1991251"/>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902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2" descr="10,900+ Neural Network Illustrations, Royalty-Free Vector Graphics &amp; Clip  Art - iStock | Artificial intelligence, Neurons, Machine learning">
            <a:extLst>
              <a:ext uri="{FF2B5EF4-FFF2-40B4-BE49-F238E27FC236}">
                <a16:creationId xmlns:a16="http://schemas.microsoft.com/office/drawing/2014/main" id="{AF00AA25-72AD-EDCD-2A08-FC6FF3CE80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58" t="17303" r="19928" b="6016"/>
          <a:stretch/>
        </p:blipFill>
        <p:spPr bwMode="auto">
          <a:xfrm>
            <a:off x="8231446" y="4748427"/>
            <a:ext cx="1982919" cy="16640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Transformer-based Atmospheric Density Forecasting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6" name="Oval 5">
            <a:extLst>
              <a:ext uri="{FF2B5EF4-FFF2-40B4-BE49-F238E27FC236}">
                <a16:creationId xmlns:a16="http://schemas.microsoft.com/office/drawing/2014/main" id="{A643D985-79F2-17C4-0094-6CDDD41D0875}"/>
              </a:ext>
            </a:extLst>
          </p:cNvPr>
          <p:cNvSpPr/>
          <p:nvPr/>
        </p:nvSpPr>
        <p:spPr>
          <a:xfrm>
            <a:off x="566277" y="3977097"/>
            <a:ext cx="347517" cy="334197"/>
          </a:xfrm>
          <a:prstGeom prst="ellipse">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1" name="TextBox 10">
            <a:extLst>
              <a:ext uri="{FF2B5EF4-FFF2-40B4-BE49-F238E27FC236}">
                <a16:creationId xmlns:a16="http://schemas.microsoft.com/office/drawing/2014/main" id="{48F4C130-5493-F780-D17F-D80A20C45F57}"/>
              </a:ext>
            </a:extLst>
          </p:cNvPr>
          <p:cNvSpPr txBox="1"/>
          <p:nvPr/>
        </p:nvSpPr>
        <p:spPr>
          <a:xfrm>
            <a:off x="1085065" y="3941962"/>
            <a:ext cx="6096772" cy="369332"/>
          </a:xfrm>
          <a:prstGeom prst="rect">
            <a:avLst/>
          </a:prstGeom>
          <a:noFill/>
        </p:spPr>
        <p:txBody>
          <a:bodyPr wrap="square">
            <a:spAutoFit/>
          </a:bodyPr>
          <a:lstStyle/>
          <a:p>
            <a:pPr>
              <a:spcBef>
                <a:spcPts val="1200"/>
              </a:spcBef>
            </a:pPr>
            <a:r>
              <a:rPr lang="en-US" b="1" dirty="0"/>
              <a:t>Forecasting: </a:t>
            </a:r>
            <a:r>
              <a:rPr lang="en-US" dirty="0"/>
              <a:t>Propagation in Time</a:t>
            </a:r>
            <a:endParaRPr lang="en-US" b="1" dirty="0"/>
          </a:p>
        </p:txBody>
      </p:sp>
      <p:pic>
        <p:nvPicPr>
          <p:cNvPr id="35" name="Picture 34">
            <a:extLst>
              <a:ext uri="{FF2B5EF4-FFF2-40B4-BE49-F238E27FC236}">
                <a16:creationId xmlns:a16="http://schemas.microsoft.com/office/drawing/2014/main" id="{79364A49-C553-0626-0010-A6314076988B}"/>
              </a:ext>
            </a:extLst>
          </p:cNvPr>
          <p:cNvPicPr>
            <a:picLocks noChangeAspect="1"/>
          </p:cNvPicPr>
          <p:nvPr/>
        </p:nvPicPr>
        <p:blipFill rotWithShape="1">
          <a:blip r:embed="rId4"/>
          <a:srcRect t="74445"/>
          <a:stretch/>
        </p:blipFill>
        <p:spPr>
          <a:xfrm>
            <a:off x="1588144" y="5778065"/>
            <a:ext cx="2732603" cy="575544"/>
          </a:xfrm>
          <a:prstGeom prst="rect">
            <a:avLst/>
          </a:prstGeom>
        </p:spPr>
      </p:pic>
      <p:sp>
        <p:nvSpPr>
          <p:cNvPr id="37" name="TextBox 36">
            <a:extLst>
              <a:ext uri="{FF2B5EF4-FFF2-40B4-BE49-F238E27FC236}">
                <a16:creationId xmlns:a16="http://schemas.microsoft.com/office/drawing/2014/main" id="{5C3ACA03-4E9A-7B0F-92A1-E45F65DFF37F}"/>
              </a:ext>
            </a:extLst>
          </p:cNvPr>
          <p:cNvSpPr txBox="1"/>
          <p:nvPr/>
        </p:nvSpPr>
        <p:spPr>
          <a:xfrm>
            <a:off x="2362780" y="6463588"/>
            <a:ext cx="1528253" cy="369332"/>
          </a:xfrm>
          <a:prstGeom prst="rect">
            <a:avLst/>
          </a:prstGeom>
          <a:noFill/>
        </p:spPr>
        <p:txBody>
          <a:bodyPr wrap="square">
            <a:spAutoFit/>
          </a:bodyPr>
          <a:lstStyle/>
          <a:p>
            <a:pPr algn="ctr"/>
            <a:r>
              <a:rPr lang="en-US" b="1" dirty="0">
                <a:solidFill>
                  <a:srgbClr val="0070C0"/>
                </a:solidFill>
              </a:rPr>
              <a:t>Linear</a:t>
            </a:r>
          </a:p>
        </p:txBody>
      </p:sp>
      <p:pic>
        <p:nvPicPr>
          <p:cNvPr id="70" name="Picture 4">
            <a:extLst>
              <a:ext uri="{FF2B5EF4-FFF2-40B4-BE49-F238E27FC236}">
                <a16:creationId xmlns:a16="http://schemas.microsoft.com/office/drawing/2014/main" id="{AD1CB840-B984-899A-452F-ADA6B5B24A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0666"/>
          <a:stretch/>
        </p:blipFill>
        <p:spPr bwMode="auto">
          <a:xfrm>
            <a:off x="157815" y="4788016"/>
            <a:ext cx="2775699" cy="108860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a:extLst>
              <a:ext uri="{FF2B5EF4-FFF2-40B4-BE49-F238E27FC236}">
                <a16:creationId xmlns:a16="http://schemas.microsoft.com/office/drawing/2014/main" id="{A6E4588C-C717-BA45-4B7D-4F44E6239DD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56"/>
          <a:stretch/>
        </p:blipFill>
        <p:spPr bwMode="auto">
          <a:xfrm>
            <a:off x="3267703" y="4799622"/>
            <a:ext cx="2775699" cy="1076996"/>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6B2B073D-0A0E-BA08-2953-474A0F67355C}"/>
              </a:ext>
            </a:extLst>
          </p:cNvPr>
          <p:cNvCxnSpPr>
            <a:cxnSpLocks/>
            <a:stCxn id="71" idx="1"/>
            <a:endCxn id="70" idx="3"/>
          </p:cNvCxnSpPr>
          <p:nvPr/>
        </p:nvCxnSpPr>
        <p:spPr>
          <a:xfrm flipH="1" flipV="1">
            <a:off x="2933514" y="5332317"/>
            <a:ext cx="334189" cy="5803"/>
          </a:xfrm>
          <a:prstGeom prst="line">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5B2CD95-1690-9125-1F1A-734574C54091}"/>
              </a:ext>
            </a:extLst>
          </p:cNvPr>
          <p:cNvSpPr txBox="1"/>
          <p:nvPr/>
        </p:nvSpPr>
        <p:spPr>
          <a:xfrm>
            <a:off x="425277" y="4427915"/>
            <a:ext cx="6096772" cy="369332"/>
          </a:xfrm>
          <a:prstGeom prst="rect">
            <a:avLst/>
          </a:prstGeom>
          <a:noFill/>
        </p:spPr>
        <p:txBody>
          <a:bodyPr wrap="square">
            <a:spAutoFit/>
          </a:bodyPr>
          <a:lstStyle/>
          <a:p>
            <a:r>
              <a:rPr lang="en-US" dirty="0">
                <a:solidFill>
                  <a:srgbClr val="0070C0"/>
                </a:solidFill>
              </a:rPr>
              <a:t>Dynamic Mode Decomposition with control (DMDc)</a:t>
            </a:r>
          </a:p>
        </p:txBody>
      </p:sp>
      <p:sp>
        <p:nvSpPr>
          <p:cNvPr id="3" name="Rectangle 2">
            <a:extLst>
              <a:ext uri="{FF2B5EF4-FFF2-40B4-BE49-F238E27FC236}">
                <a16:creationId xmlns:a16="http://schemas.microsoft.com/office/drawing/2014/main" id="{466D5BAA-12F5-EAC8-9DD0-29A8C43E7AA3}"/>
              </a:ext>
            </a:extLst>
          </p:cNvPr>
          <p:cNvSpPr/>
          <p:nvPr/>
        </p:nvSpPr>
        <p:spPr>
          <a:xfrm>
            <a:off x="6253815" y="4421272"/>
            <a:ext cx="5938185" cy="1991251"/>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BDA61FC-ADD8-6F44-B417-E90BC880E540}"/>
              </a:ext>
            </a:extLst>
          </p:cNvPr>
          <p:cNvSpPr txBox="1"/>
          <p:nvPr/>
        </p:nvSpPr>
        <p:spPr>
          <a:xfrm>
            <a:off x="8458780" y="6463588"/>
            <a:ext cx="1528253" cy="369332"/>
          </a:xfrm>
          <a:prstGeom prst="rect">
            <a:avLst/>
          </a:prstGeom>
          <a:noFill/>
        </p:spPr>
        <p:txBody>
          <a:bodyPr wrap="square">
            <a:spAutoFit/>
          </a:bodyPr>
          <a:lstStyle/>
          <a:p>
            <a:pPr algn="ctr"/>
            <a:r>
              <a:rPr lang="en-US" b="1" dirty="0">
                <a:solidFill>
                  <a:srgbClr val="00B0F0"/>
                </a:solidFill>
              </a:rPr>
              <a:t>Nonlinear</a:t>
            </a:r>
          </a:p>
        </p:txBody>
      </p:sp>
      <p:sp>
        <p:nvSpPr>
          <p:cNvPr id="14" name="Rectangle 13">
            <a:extLst>
              <a:ext uri="{FF2B5EF4-FFF2-40B4-BE49-F238E27FC236}">
                <a16:creationId xmlns:a16="http://schemas.microsoft.com/office/drawing/2014/main" id="{480FFE30-BA89-BEBF-AB84-5D4A07E19874}"/>
              </a:ext>
            </a:extLst>
          </p:cNvPr>
          <p:cNvSpPr/>
          <p:nvPr/>
        </p:nvSpPr>
        <p:spPr>
          <a:xfrm>
            <a:off x="157815" y="4421272"/>
            <a:ext cx="5938185" cy="1991251"/>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53768D-79CB-6FBB-817A-E3D5C40B01BA}"/>
              </a:ext>
            </a:extLst>
          </p:cNvPr>
          <p:cNvSpPr txBox="1"/>
          <p:nvPr/>
        </p:nvSpPr>
        <p:spPr>
          <a:xfrm>
            <a:off x="6522049" y="4418684"/>
            <a:ext cx="6096772" cy="369332"/>
          </a:xfrm>
          <a:prstGeom prst="rect">
            <a:avLst/>
          </a:prstGeom>
          <a:noFill/>
        </p:spPr>
        <p:txBody>
          <a:bodyPr wrap="square">
            <a:spAutoFit/>
          </a:bodyPr>
          <a:lstStyle/>
          <a:p>
            <a:r>
              <a:rPr lang="en-US" dirty="0">
                <a:solidFill>
                  <a:srgbClr val="00B0F0"/>
                </a:solidFill>
              </a:rPr>
              <a:t>Transformer-based Atmospheric Density Forecasting</a:t>
            </a:r>
          </a:p>
        </p:txBody>
      </p:sp>
      <p:sp>
        <p:nvSpPr>
          <p:cNvPr id="19" name="TextBox 18">
            <a:extLst>
              <a:ext uri="{FF2B5EF4-FFF2-40B4-BE49-F238E27FC236}">
                <a16:creationId xmlns:a16="http://schemas.microsoft.com/office/drawing/2014/main" id="{B0813CBC-063C-28E3-96D2-95128916AC88}"/>
              </a:ext>
            </a:extLst>
          </p:cNvPr>
          <p:cNvSpPr txBox="1"/>
          <p:nvPr/>
        </p:nvSpPr>
        <p:spPr>
          <a:xfrm>
            <a:off x="7616997" y="3615353"/>
            <a:ext cx="4111796" cy="646331"/>
          </a:xfrm>
          <a:prstGeom prst="rect">
            <a:avLst/>
          </a:prstGeom>
          <a:noFill/>
        </p:spPr>
        <p:txBody>
          <a:bodyPr wrap="square">
            <a:spAutoFit/>
          </a:bodyPr>
          <a:lstStyle/>
          <a:p>
            <a:r>
              <a:rPr lang="en-US" dirty="0">
                <a:solidFill>
                  <a:srgbClr val="00B050"/>
                </a:solidFill>
              </a:rPr>
              <a:t>+ Efficient nonlinear mapping of atmospheric density dynamics</a:t>
            </a:r>
          </a:p>
        </p:txBody>
      </p:sp>
    </p:spTree>
    <p:extLst>
      <p:ext uri="{BB962C8B-B14F-4D97-AF65-F5344CB8AC3E}">
        <p14:creationId xmlns:p14="http://schemas.microsoft.com/office/powerpoint/2010/main" val="1768191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8CCE1DF-48A3-2FBD-1710-4BD46D3209FD}"/>
              </a:ext>
            </a:extLst>
          </p:cNvPr>
          <p:cNvSpPr/>
          <p:nvPr/>
        </p:nvSpPr>
        <p:spPr>
          <a:xfrm>
            <a:off x="2432394" y="2792993"/>
            <a:ext cx="7022412" cy="406500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Transformer-based Atmospheric Density Forecasting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b="0" i="0" u="none" strike="noStrike" kern="1200" cap="none" spc="0" normalizeH="0" baseline="0" noProof="0" dirty="0">
              <a:ln>
                <a:noFill/>
              </a:ln>
              <a:solidFill>
                <a:schemeClr val="tx1"/>
              </a:solidFill>
              <a:effectLst/>
              <a:uLnTx/>
              <a:uFillTx/>
              <a:ea typeface="+mn-ea"/>
              <a:cs typeface="+mn-cs"/>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88F1623-D1B2-3F92-014F-52B8EBBCF512}"/>
                  </a:ext>
                </a:extLst>
              </p:cNvPr>
              <p:cNvSpPr txBox="1"/>
              <p:nvPr/>
            </p:nvSpPr>
            <p:spPr>
              <a:xfrm>
                <a:off x="1817616" y="1212052"/>
                <a:ext cx="814134" cy="55399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ctrlPr>
                        </m:sSubPr>
                        <m:e>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𝑧</m:t>
                          </m:r>
                        </m:e>
                        <m:sub>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1:</m:t>
                          </m:r>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𝐿</m:t>
                          </m:r>
                        </m:sub>
                      </m:sSub>
                    </m:oMath>
                  </m:oMathPara>
                </a14:m>
                <a:endParaRPr kumimoji="0" lang="en-US" sz="3600" b="0" i="0" u="none" strike="noStrike" kern="0" cap="none" spc="0" normalizeH="0" baseline="0" noProof="0" dirty="0">
                  <a:ln>
                    <a:noFill/>
                  </a:ln>
                  <a:solidFill>
                    <a:srgbClr val="00B0F0"/>
                  </a:solidFill>
                  <a:effectLst/>
                  <a:uLnTx/>
                  <a:uFillTx/>
                </a:endParaRPr>
              </a:p>
            </p:txBody>
          </p:sp>
        </mc:Choice>
        <mc:Fallback xmlns="">
          <p:sp>
            <p:nvSpPr>
              <p:cNvPr id="36" name="TextBox 35">
                <a:extLst>
                  <a:ext uri="{FF2B5EF4-FFF2-40B4-BE49-F238E27FC236}">
                    <a16:creationId xmlns:a16="http://schemas.microsoft.com/office/drawing/2014/main" id="{C88F1623-D1B2-3F92-014F-52B8EBBCF512}"/>
                  </a:ext>
                </a:extLst>
              </p:cNvPr>
              <p:cNvSpPr txBox="1">
                <a:spLocks noRot="1" noChangeAspect="1" noMove="1" noResize="1" noEditPoints="1" noAdjustHandles="1" noChangeArrowheads="1" noChangeShapeType="1" noTextEdit="1"/>
              </p:cNvSpPr>
              <p:nvPr/>
            </p:nvSpPr>
            <p:spPr>
              <a:xfrm>
                <a:off x="1817616" y="1212052"/>
                <a:ext cx="814134" cy="553998"/>
              </a:xfrm>
              <a:prstGeom prst="rect">
                <a:avLst/>
              </a:prstGeom>
              <a:blipFill>
                <a:blip r:embed="rId3"/>
                <a:stretch>
                  <a:fillRect/>
                </a:stretch>
              </a:blipFill>
            </p:spPr>
            <p:txBody>
              <a:bodyPr/>
              <a:lstStyle/>
              <a:p>
                <a:r>
                  <a:rPr lang="en-US">
                    <a:noFill/>
                  </a:rPr>
                  <a:t> </a:t>
                </a:r>
              </a:p>
            </p:txBody>
          </p:sp>
        </mc:Fallback>
      </mc:AlternateContent>
      <p:pic>
        <p:nvPicPr>
          <p:cNvPr id="46" name="Picture 6">
            <a:extLst>
              <a:ext uri="{FF2B5EF4-FFF2-40B4-BE49-F238E27FC236}">
                <a16:creationId xmlns:a16="http://schemas.microsoft.com/office/drawing/2014/main" id="{9E67EE80-F0A4-CD38-D973-3F6222B19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5924" y="2755564"/>
            <a:ext cx="6632337" cy="41398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ED9BE05-3D4E-E40B-CBF4-3667B1A195A8}"/>
                  </a:ext>
                </a:extLst>
              </p:cNvPr>
              <p:cNvSpPr txBox="1"/>
              <p:nvPr/>
            </p:nvSpPr>
            <p:spPr>
              <a:xfrm>
                <a:off x="1817071" y="1881682"/>
                <a:ext cx="867097" cy="55399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ctrlPr>
                        </m:sSubPr>
                        <m:e>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𝑢</m:t>
                          </m:r>
                        </m:e>
                        <m:sub>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1:</m:t>
                          </m:r>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𝐿</m:t>
                          </m:r>
                        </m:sub>
                      </m:sSub>
                    </m:oMath>
                  </m:oMathPara>
                </a14:m>
                <a:endParaRPr kumimoji="0" lang="en-US" sz="3600" b="0" i="0" u="none" strike="noStrike" kern="0" cap="none" spc="0" normalizeH="0" baseline="0" noProof="0" dirty="0">
                  <a:ln>
                    <a:noFill/>
                  </a:ln>
                  <a:solidFill>
                    <a:srgbClr val="00B0F0"/>
                  </a:solidFill>
                  <a:effectLst/>
                  <a:uLnTx/>
                  <a:uFillTx/>
                </a:endParaRPr>
              </a:p>
            </p:txBody>
          </p:sp>
        </mc:Choice>
        <mc:Fallback xmlns="">
          <p:sp>
            <p:nvSpPr>
              <p:cNvPr id="47" name="TextBox 46">
                <a:extLst>
                  <a:ext uri="{FF2B5EF4-FFF2-40B4-BE49-F238E27FC236}">
                    <a16:creationId xmlns:a16="http://schemas.microsoft.com/office/drawing/2014/main" id="{AED9BE05-3D4E-E40B-CBF4-3667B1A195A8}"/>
                  </a:ext>
                </a:extLst>
              </p:cNvPr>
              <p:cNvSpPr txBox="1">
                <a:spLocks noRot="1" noChangeAspect="1" noMove="1" noResize="1" noEditPoints="1" noAdjustHandles="1" noChangeArrowheads="1" noChangeShapeType="1" noTextEdit="1"/>
              </p:cNvSpPr>
              <p:nvPr/>
            </p:nvSpPr>
            <p:spPr>
              <a:xfrm>
                <a:off x="1817071" y="1881682"/>
                <a:ext cx="867097" cy="553998"/>
              </a:xfrm>
              <a:prstGeom prst="rect">
                <a:avLst/>
              </a:prstGeom>
              <a:blipFill>
                <a:blip r:embed="rId5"/>
                <a:stretch>
                  <a:fillRect/>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173A1360-303B-32F9-7857-E9DE10EA4EAC}"/>
              </a:ext>
            </a:extLst>
          </p:cNvPr>
          <p:cNvSpPr/>
          <p:nvPr/>
        </p:nvSpPr>
        <p:spPr>
          <a:xfrm>
            <a:off x="4618248" y="3428999"/>
            <a:ext cx="364194" cy="3054927"/>
          </a:xfrm>
          <a:prstGeom prst="rect">
            <a:avLst/>
          </a:prstGeom>
          <a:solidFill>
            <a:srgbClr val="00B0F0">
              <a:alpha val="20000"/>
            </a:srgb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C642C72-39A5-3A8A-4D1B-7B34C33315F4}"/>
                  </a:ext>
                </a:extLst>
              </p:cNvPr>
              <p:cNvSpPr txBox="1"/>
              <p:nvPr/>
            </p:nvSpPr>
            <p:spPr>
              <a:xfrm>
                <a:off x="4618248" y="3002679"/>
                <a:ext cx="28185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400" b="1" i="1" u="none" strike="noStrike" kern="0" cap="none" spc="0" normalizeH="0" baseline="0" noProof="0" smtClean="0">
                          <a:ln>
                            <a:noFill/>
                          </a:ln>
                          <a:solidFill>
                            <a:srgbClr val="00B0F0"/>
                          </a:solidFill>
                          <a:effectLst/>
                          <a:uLnTx/>
                          <a:uFillTx/>
                          <a:latin typeface="Cambria Math" panose="02040503050406030204" pitchFamily="18" charset="0"/>
                        </a:rPr>
                        <m:t>𝑳</m:t>
                      </m:r>
                    </m:oMath>
                  </m:oMathPara>
                </a14:m>
                <a:endParaRPr lang="en-US" sz="2400" b="1" dirty="0"/>
              </a:p>
            </p:txBody>
          </p:sp>
        </mc:Choice>
        <mc:Fallback xmlns="">
          <p:sp>
            <p:nvSpPr>
              <p:cNvPr id="56" name="TextBox 55">
                <a:extLst>
                  <a:ext uri="{FF2B5EF4-FFF2-40B4-BE49-F238E27FC236}">
                    <a16:creationId xmlns:a16="http://schemas.microsoft.com/office/drawing/2014/main" id="{0C642C72-39A5-3A8A-4D1B-7B34C33315F4}"/>
                  </a:ext>
                </a:extLst>
              </p:cNvPr>
              <p:cNvSpPr txBox="1">
                <a:spLocks noRot="1" noChangeAspect="1" noMove="1" noResize="1" noEditPoints="1" noAdjustHandles="1" noChangeArrowheads="1" noChangeShapeType="1" noTextEdit="1"/>
              </p:cNvSpPr>
              <p:nvPr/>
            </p:nvSpPr>
            <p:spPr>
              <a:xfrm>
                <a:off x="4618248" y="3002679"/>
                <a:ext cx="281854" cy="461665"/>
              </a:xfrm>
              <a:prstGeom prst="rect">
                <a:avLst/>
              </a:prstGeom>
              <a:blipFill>
                <a:blip r:embed="rId6"/>
                <a:stretch>
                  <a:fillRect l="-6522" r="-30435"/>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F8AE90DB-4DE6-B056-F5EE-4A363EDA7AF7}"/>
              </a:ext>
            </a:extLst>
          </p:cNvPr>
          <p:cNvSpPr txBox="1"/>
          <p:nvPr/>
        </p:nvSpPr>
        <p:spPr>
          <a:xfrm>
            <a:off x="42110" y="1237565"/>
            <a:ext cx="1775506" cy="646331"/>
          </a:xfrm>
          <a:prstGeom prst="rect">
            <a:avLst/>
          </a:prstGeom>
          <a:noFill/>
        </p:spPr>
        <p:txBody>
          <a:bodyPr wrap="square">
            <a:spAutoFit/>
          </a:bodyPr>
          <a:lstStyle/>
          <a:p>
            <a:r>
              <a:rPr lang="en-US" dirty="0">
                <a:solidFill>
                  <a:srgbClr val="00B0F0"/>
                </a:solidFill>
              </a:rPr>
              <a:t>Reduced-order density state</a:t>
            </a:r>
          </a:p>
        </p:txBody>
      </p:sp>
      <p:sp>
        <p:nvSpPr>
          <p:cNvPr id="60" name="TextBox 59">
            <a:extLst>
              <a:ext uri="{FF2B5EF4-FFF2-40B4-BE49-F238E27FC236}">
                <a16:creationId xmlns:a16="http://schemas.microsoft.com/office/drawing/2014/main" id="{7A333200-964D-8170-18DB-12DEC398191E}"/>
              </a:ext>
            </a:extLst>
          </p:cNvPr>
          <p:cNvSpPr txBox="1"/>
          <p:nvPr/>
        </p:nvSpPr>
        <p:spPr>
          <a:xfrm>
            <a:off x="41565" y="1968005"/>
            <a:ext cx="1775506" cy="646331"/>
          </a:xfrm>
          <a:prstGeom prst="rect">
            <a:avLst/>
          </a:prstGeom>
          <a:noFill/>
        </p:spPr>
        <p:txBody>
          <a:bodyPr wrap="square">
            <a:spAutoFit/>
          </a:bodyPr>
          <a:lstStyle/>
          <a:p>
            <a:r>
              <a:rPr lang="en-US" dirty="0">
                <a:solidFill>
                  <a:srgbClr val="00B0F0"/>
                </a:solidFill>
              </a:rPr>
              <a:t>Space weather indices</a:t>
            </a:r>
          </a:p>
        </p:txBody>
      </p:sp>
      <p:sp>
        <p:nvSpPr>
          <p:cNvPr id="61" name="TextBox 60">
            <a:extLst>
              <a:ext uri="{FF2B5EF4-FFF2-40B4-BE49-F238E27FC236}">
                <a16:creationId xmlns:a16="http://schemas.microsoft.com/office/drawing/2014/main" id="{9EF0136F-CC39-7883-0A1B-FAA129C447F8}"/>
              </a:ext>
            </a:extLst>
          </p:cNvPr>
          <p:cNvSpPr txBox="1"/>
          <p:nvPr/>
        </p:nvSpPr>
        <p:spPr>
          <a:xfrm>
            <a:off x="3455135" y="1653063"/>
            <a:ext cx="3662637" cy="461665"/>
          </a:xfrm>
          <a:prstGeom prst="rect">
            <a:avLst/>
          </a:prstGeom>
          <a:noFill/>
        </p:spPr>
        <p:txBody>
          <a:bodyPr wrap="square">
            <a:spAutoFit/>
          </a:bodyPr>
          <a:lstStyle/>
          <a:p>
            <a:r>
              <a:rPr lang="en-US" sz="2400" dirty="0">
                <a:solidFill>
                  <a:srgbClr val="00B0F0"/>
                </a:solidFill>
              </a:rPr>
              <a:t>For lookback window, L</a:t>
            </a:r>
          </a:p>
        </p:txBody>
      </p:sp>
    </p:spTree>
    <p:extLst>
      <p:ext uri="{BB962C8B-B14F-4D97-AF65-F5344CB8AC3E}">
        <p14:creationId xmlns:p14="http://schemas.microsoft.com/office/powerpoint/2010/main" val="3801728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8CCE1DF-48A3-2FBD-1710-4BD46D3209FD}"/>
              </a:ext>
            </a:extLst>
          </p:cNvPr>
          <p:cNvSpPr/>
          <p:nvPr/>
        </p:nvSpPr>
        <p:spPr>
          <a:xfrm>
            <a:off x="2432394" y="2792993"/>
            <a:ext cx="7022412" cy="406500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Transformer-based Atmospheric Density Forecasting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b="0" i="0" u="none" strike="noStrike" kern="1200" cap="none" spc="0" normalizeH="0" baseline="0" noProof="0" dirty="0">
              <a:ln>
                <a:noFill/>
              </a:ln>
              <a:solidFill>
                <a:schemeClr val="tx1"/>
              </a:solidFill>
              <a:effectLst/>
              <a:uLnTx/>
              <a:uFillTx/>
              <a:ea typeface="+mn-ea"/>
              <a:cs typeface="+mn-cs"/>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88F1623-D1B2-3F92-014F-52B8EBBCF512}"/>
                  </a:ext>
                </a:extLst>
              </p:cNvPr>
              <p:cNvSpPr txBox="1"/>
              <p:nvPr/>
            </p:nvSpPr>
            <p:spPr>
              <a:xfrm>
                <a:off x="1817616" y="1212052"/>
                <a:ext cx="814134" cy="55399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ctrlPr>
                        </m:sSubPr>
                        <m:e>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𝑧</m:t>
                          </m:r>
                        </m:e>
                        <m:sub>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1:</m:t>
                          </m:r>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𝐿</m:t>
                          </m:r>
                        </m:sub>
                      </m:sSub>
                    </m:oMath>
                  </m:oMathPara>
                </a14:m>
                <a:endParaRPr kumimoji="0" lang="en-US" sz="3600" b="0" i="0" u="none" strike="noStrike" kern="0" cap="none" spc="0" normalizeH="0" baseline="0" noProof="0" dirty="0">
                  <a:ln>
                    <a:noFill/>
                  </a:ln>
                  <a:solidFill>
                    <a:srgbClr val="00B0F0"/>
                  </a:solidFill>
                  <a:effectLst/>
                  <a:uLnTx/>
                  <a:uFillTx/>
                </a:endParaRPr>
              </a:p>
            </p:txBody>
          </p:sp>
        </mc:Choice>
        <mc:Fallback xmlns="">
          <p:sp>
            <p:nvSpPr>
              <p:cNvPr id="36" name="TextBox 35">
                <a:extLst>
                  <a:ext uri="{FF2B5EF4-FFF2-40B4-BE49-F238E27FC236}">
                    <a16:creationId xmlns:a16="http://schemas.microsoft.com/office/drawing/2014/main" id="{C88F1623-D1B2-3F92-014F-52B8EBBCF512}"/>
                  </a:ext>
                </a:extLst>
              </p:cNvPr>
              <p:cNvSpPr txBox="1">
                <a:spLocks noRot="1" noChangeAspect="1" noMove="1" noResize="1" noEditPoints="1" noAdjustHandles="1" noChangeArrowheads="1" noChangeShapeType="1" noTextEdit="1"/>
              </p:cNvSpPr>
              <p:nvPr/>
            </p:nvSpPr>
            <p:spPr>
              <a:xfrm>
                <a:off x="1817616" y="1212052"/>
                <a:ext cx="814134" cy="553998"/>
              </a:xfrm>
              <a:prstGeom prst="rect">
                <a:avLst/>
              </a:prstGeom>
              <a:blipFill>
                <a:blip r:embed="rId3"/>
                <a:stretch>
                  <a:fillRect/>
                </a:stretch>
              </a:blipFill>
            </p:spPr>
            <p:txBody>
              <a:bodyPr/>
              <a:lstStyle/>
              <a:p>
                <a:r>
                  <a:rPr lang="en-US">
                    <a:noFill/>
                  </a:rPr>
                  <a:t> </a:t>
                </a:r>
              </a:p>
            </p:txBody>
          </p:sp>
        </mc:Fallback>
      </mc:AlternateContent>
      <p:pic>
        <p:nvPicPr>
          <p:cNvPr id="46" name="Picture 6">
            <a:extLst>
              <a:ext uri="{FF2B5EF4-FFF2-40B4-BE49-F238E27FC236}">
                <a16:creationId xmlns:a16="http://schemas.microsoft.com/office/drawing/2014/main" id="{9E67EE80-F0A4-CD38-D973-3F6222B19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5924" y="2755564"/>
            <a:ext cx="6632337" cy="41398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ED9BE05-3D4E-E40B-CBF4-3667B1A195A8}"/>
                  </a:ext>
                </a:extLst>
              </p:cNvPr>
              <p:cNvSpPr txBox="1"/>
              <p:nvPr/>
            </p:nvSpPr>
            <p:spPr>
              <a:xfrm>
                <a:off x="1817071" y="1881682"/>
                <a:ext cx="867097" cy="55399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ctrlPr>
                        </m:sSubPr>
                        <m:e>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𝑢</m:t>
                          </m:r>
                        </m:e>
                        <m:sub>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1:</m:t>
                          </m:r>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𝐿</m:t>
                          </m:r>
                        </m:sub>
                      </m:sSub>
                    </m:oMath>
                  </m:oMathPara>
                </a14:m>
                <a:endParaRPr kumimoji="0" lang="en-US" sz="3600" b="0" i="0" u="none" strike="noStrike" kern="0" cap="none" spc="0" normalizeH="0" baseline="0" noProof="0" dirty="0">
                  <a:ln>
                    <a:noFill/>
                  </a:ln>
                  <a:solidFill>
                    <a:srgbClr val="00B0F0"/>
                  </a:solidFill>
                  <a:effectLst/>
                  <a:uLnTx/>
                  <a:uFillTx/>
                </a:endParaRPr>
              </a:p>
            </p:txBody>
          </p:sp>
        </mc:Choice>
        <mc:Fallback xmlns="">
          <p:sp>
            <p:nvSpPr>
              <p:cNvPr id="47" name="TextBox 46">
                <a:extLst>
                  <a:ext uri="{FF2B5EF4-FFF2-40B4-BE49-F238E27FC236}">
                    <a16:creationId xmlns:a16="http://schemas.microsoft.com/office/drawing/2014/main" id="{AED9BE05-3D4E-E40B-CBF4-3667B1A195A8}"/>
                  </a:ext>
                </a:extLst>
              </p:cNvPr>
              <p:cNvSpPr txBox="1">
                <a:spLocks noRot="1" noChangeAspect="1" noMove="1" noResize="1" noEditPoints="1" noAdjustHandles="1" noChangeArrowheads="1" noChangeShapeType="1" noTextEdit="1"/>
              </p:cNvSpPr>
              <p:nvPr/>
            </p:nvSpPr>
            <p:spPr>
              <a:xfrm>
                <a:off x="1817071" y="1881682"/>
                <a:ext cx="867097"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C7C375A-CB5A-FD59-A6C7-3EDC8C4BF831}"/>
                  </a:ext>
                </a:extLst>
              </p:cNvPr>
              <p:cNvSpPr txBox="1"/>
              <p:nvPr/>
            </p:nvSpPr>
            <p:spPr>
              <a:xfrm>
                <a:off x="9214078" y="1216403"/>
                <a:ext cx="1725729" cy="55399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ctrlPr>
                        </m:sSubPr>
                        <m:e>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𝑧</m:t>
                          </m:r>
                        </m:e>
                        <m:sub>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𝐿</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+1:</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𝐿</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𝑇</m:t>
                          </m:r>
                        </m:sub>
                      </m:sSub>
                    </m:oMath>
                  </m:oMathPara>
                </a14:m>
                <a:endParaRPr kumimoji="0" lang="en-US" sz="3600" b="0" i="0" u="none" strike="noStrike" kern="0" cap="none" spc="0" normalizeH="0" baseline="0" noProof="0" dirty="0">
                  <a:ln>
                    <a:noFill/>
                  </a:ln>
                  <a:solidFill>
                    <a:prstClr val="white"/>
                  </a:solidFill>
                  <a:effectLst/>
                  <a:uLnTx/>
                  <a:uFillTx/>
                </a:endParaRPr>
              </a:p>
            </p:txBody>
          </p:sp>
        </mc:Choice>
        <mc:Fallback xmlns="">
          <p:sp>
            <p:nvSpPr>
              <p:cNvPr id="48" name="TextBox 47">
                <a:extLst>
                  <a:ext uri="{FF2B5EF4-FFF2-40B4-BE49-F238E27FC236}">
                    <a16:creationId xmlns:a16="http://schemas.microsoft.com/office/drawing/2014/main" id="{7C7C375A-CB5A-FD59-A6C7-3EDC8C4BF831}"/>
                  </a:ext>
                </a:extLst>
              </p:cNvPr>
              <p:cNvSpPr txBox="1">
                <a:spLocks noRot="1" noChangeAspect="1" noMove="1" noResize="1" noEditPoints="1" noAdjustHandles="1" noChangeArrowheads="1" noChangeShapeType="1" noTextEdit="1"/>
              </p:cNvSpPr>
              <p:nvPr/>
            </p:nvSpPr>
            <p:spPr>
              <a:xfrm>
                <a:off x="9214078" y="1216403"/>
                <a:ext cx="1725729"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44C7BBD-659E-A0D7-FF7D-9A0E1BDB389E}"/>
                  </a:ext>
                </a:extLst>
              </p:cNvPr>
              <p:cNvSpPr txBox="1"/>
              <p:nvPr/>
            </p:nvSpPr>
            <p:spPr>
              <a:xfrm>
                <a:off x="9214078" y="1881107"/>
                <a:ext cx="1778692" cy="55399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ctrlPr>
                        </m:sSubPr>
                        <m:e>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𝑢</m:t>
                          </m:r>
                        </m:e>
                        <m:sub>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𝐿</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+1:</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𝐿</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𝑇</m:t>
                          </m:r>
                        </m:sub>
                      </m:sSub>
                    </m:oMath>
                  </m:oMathPara>
                </a14:m>
                <a:endParaRPr kumimoji="0" lang="en-US" sz="3600" b="0" i="0" u="none" strike="noStrike" kern="0" cap="none" spc="0" normalizeH="0" baseline="0" noProof="0" dirty="0">
                  <a:ln>
                    <a:noFill/>
                  </a:ln>
                  <a:solidFill>
                    <a:srgbClr val="00B050"/>
                  </a:solidFill>
                  <a:effectLst/>
                  <a:uLnTx/>
                  <a:uFillTx/>
                </a:endParaRPr>
              </a:p>
            </p:txBody>
          </p:sp>
        </mc:Choice>
        <mc:Fallback xmlns="">
          <p:sp>
            <p:nvSpPr>
              <p:cNvPr id="49" name="TextBox 48">
                <a:extLst>
                  <a:ext uri="{FF2B5EF4-FFF2-40B4-BE49-F238E27FC236}">
                    <a16:creationId xmlns:a16="http://schemas.microsoft.com/office/drawing/2014/main" id="{F44C7BBD-659E-A0D7-FF7D-9A0E1BDB389E}"/>
                  </a:ext>
                </a:extLst>
              </p:cNvPr>
              <p:cNvSpPr txBox="1">
                <a:spLocks noRot="1" noChangeAspect="1" noMove="1" noResize="1" noEditPoints="1" noAdjustHandles="1" noChangeArrowheads="1" noChangeShapeType="1" noTextEdit="1"/>
              </p:cNvSpPr>
              <p:nvPr/>
            </p:nvSpPr>
            <p:spPr>
              <a:xfrm>
                <a:off x="9214078" y="1881107"/>
                <a:ext cx="1778692" cy="553998"/>
              </a:xfrm>
              <a:prstGeom prst="rect">
                <a:avLst/>
              </a:prstGeom>
              <a:blipFill>
                <a:blip r:embed="rId7"/>
                <a:stretch>
                  <a:fillRect/>
                </a:stretch>
              </a:blipFill>
            </p:spPr>
            <p:txBody>
              <a:bodyPr/>
              <a:lstStyle/>
              <a:p>
                <a:r>
                  <a:rPr lang="en-US">
                    <a:noFill/>
                  </a:rPr>
                  <a:t> </a:t>
                </a:r>
              </a:p>
            </p:txBody>
          </p:sp>
        </mc:Fallback>
      </mc:AlternateContent>
      <p:sp>
        <p:nvSpPr>
          <p:cNvPr id="51" name="Arrow: Right 50">
            <a:extLst>
              <a:ext uri="{FF2B5EF4-FFF2-40B4-BE49-F238E27FC236}">
                <a16:creationId xmlns:a16="http://schemas.microsoft.com/office/drawing/2014/main" id="{ECA68B67-7F1B-BCF9-AE4F-824CF4202B23}"/>
              </a:ext>
            </a:extLst>
          </p:cNvPr>
          <p:cNvSpPr/>
          <p:nvPr/>
        </p:nvSpPr>
        <p:spPr>
          <a:xfrm>
            <a:off x="3647742" y="1601786"/>
            <a:ext cx="4567496" cy="509001"/>
          </a:xfrm>
          <a:prstGeom prst="rightArrow">
            <a:avLst/>
          </a:prstGeom>
          <a:solidFill>
            <a:srgbClr val="0070C0"/>
          </a:solidFill>
          <a:ln>
            <a:solidFill>
              <a:srgbClr val="253D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73A1360-303B-32F9-7857-E9DE10EA4EAC}"/>
              </a:ext>
            </a:extLst>
          </p:cNvPr>
          <p:cNvSpPr/>
          <p:nvPr/>
        </p:nvSpPr>
        <p:spPr>
          <a:xfrm>
            <a:off x="4618248" y="3428999"/>
            <a:ext cx="364194" cy="3054927"/>
          </a:xfrm>
          <a:prstGeom prst="rect">
            <a:avLst/>
          </a:prstGeom>
          <a:solidFill>
            <a:srgbClr val="00B0F0">
              <a:alpha val="20000"/>
            </a:srgb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6B5E49B-89C6-4860-7CDB-50529EFEA16E}"/>
              </a:ext>
            </a:extLst>
          </p:cNvPr>
          <p:cNvSpPr/>
          <p:nvPr/>
        </p:nvSpPr>
        <p:spPr>
          <a:xfrm>
            <a:off x="4982442" y="3428999"/>
            <a:ext cx="166253" cy="3054927"/>
          </a:xfrm>
          <a:prstGeom prst="rect">
            <a:avLst/>
          </a:prstGeom>
          <a:solidFill>
            <a:srgbClr val="00B050">
              <a:alpha val="2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C642C72-39A5-3A8A-4D1B-7B34C33315F4}"/>
                  </a:ext>
                </a:extLst>
              </p:cNvPr>
              <p:cNvSpPr txBox="1"/>
              <p:nvPr/>
            </p:nvSpPr>
            <p:spPr>
              <a:xfrm>
                <a:off x="4618248" y="3002679"/>
                <a:ext cx="28185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400" b="1" i="1" u="none" strike="noStrike" kern="0" cap="none" spc="0" normalizeH="0" baseline="0" noProof="0" smtClean="0">
                          <a:ln>
                            <a:noFill/>
                          </a:ln>
                          <a:solidFill>
                            <a:srgbClr val="00B0F0"/>
                          </a:solidFill>
                          <a:effectLst/>
                          <a:uLnTx/>
                          <a:uFillTx/>
                          <a:latin typeface="Cambria Math" panose="02040503050406030204" pitchFamily="18" charset="0"/>
                        </a:rPr>
                        <m:t>𝑳</m:t>
                      </m:r>
                    </m:oMath>
                  </m:oMathPara>
                </a14:m>
                <a:endParaRPr lang="en-US" sz="2400" b="1" dirty="0"/>
              </a:p>
            </p:txBody>
          </p:sp>
        </mc:Choice>
        <mc:Fallback xmlns="">
          <p:sp>
            <p:nvSpPr>
              <p:cNvPr id="56" name="TextBox 55">
                <a:extLst>
                  <a:ext uri="{FF2B5EF4-FFF2-40B4-BE49-F238E27FC236}">
                    <a16:creationId xmlns:a16="http://schemas.microsoft.com/office/drawing/2014/main" id="{0C642C72-39A5-3A8A-4D1B-7B34C33315F4}"/>
                  </a:ext>
                </a:extLst>
              </p:cNvPr>
              <p:cNvSpPr txBox="1">
                <a:spLocks noRot="1" noChangeAspect="1" noMove="1" noResize="1" noEditPoints="1" noAdjustHandles="1" noChangeArrowheads="1" noChangeShapeType="1" noTextEdit="1"/>
              </p:cNvSpPr>
              <p:nvPr/>
            </p:nvSpPr>
            <p:spPr>
              <a:xfrm>
                <a:off x="4618248" y="3002679"/>
                <a:ext cx="281854" cy="461665"/>
              </a:xfrm>
              <a:prstGeom prst="rect">
                <a:avLst/>
              </a:prstGeom>
              <a:blipFill>
                <a:blip r:embed="rId8"/>
                <a:stretch>
                  <a:fillRect l="-6522" r="-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8D6DFCF-E0DB-52DB-9E4C-FE2356B33570}"/>
                  </a:ext>
                </a:extLst>
              </p:cNvPr>
              <p:cNvSpPr txBox="1"/>
              <p:nvPr/>
            </p:nvSpPr>
            <p:spPr>
              <a:xfrm>
                <a:off x="4809289" y="3007923"/>
                <a:ext cx="5733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𝑻</m:t>
                      </m:r>
                    </m:oMath>
                  </m:oMathPara>
                </a14:m>
                <a:endParaRPr lang="en-US" sz="2400" b="1" dirty="0">
                  <a:solidFill>
                    <a:srgbClr val="00B050"/>
                  </a:solidFill>
                </a:endParaRPr>
              </a:p>
            </p:txBody>
          </p:sp>
        </mc:Choice>
        <mc:Fallback xmlns="">
          <p:sp>
            <p:nvSpPr>
              <p:cNvPr id="57" name="TextBox 56">
                <a:extLst>
                  <a:ext uri="{FF2B5EF4-FFF2-40B4-BE49-F238E27FC236}">
                    <a16:creationId xmlns:a16="http://schemas.microsoft.com/office/drawing/2014/main" id="{78D6DFCF-E0DB-52DB-9E4C-FE2356B33570}"/>
                  </a:ext>
                </a:extLst>
              </p:cNvPr>
              <p:cNvSpPr txBox="1">
                <a:spLocks noRot="1" noChangeAspect="1" noMove="1" noResize="1" noEditPoints="1" noAdjustHandles="1" noChangeArrowheads="1" noChangeShapeType="1" noTextEdit="1"/>
              </p:cNvSpPr>
              <p:nvPr/>
            </p:nvSpPr>
            <p:spPr>
              <a:xfrm>
                <a:off x="4809289" y="3007923"/>
                <a:ext cx="573366" cy="461665"/>
              </a:xfrm>
              <a:prstGeom prst="rect">
                <a:avLst/>
              </a:prstGeom>
              <a:blipFill>
                <a:blip r:embed="rId9"/>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BDFA950-41F9-27C5-0456-109691F63A43}"/>
              </a:ext>
            </a:extLst>
          </p:cNvPr>
          <p:cNvSpPr txBox="1"/>
          <p:nvPr/>
        </p:nvSpPr>
        <p:spPr>
          <a:xfrm>
            <a:off x="42110" y="1237565"/>
            <a:ext cx="1775506" cy="646331"/>
          </a:xfrm>
          <a:prstGeom prst="rect">
            <a:avLst/>
          </a:prstGeom>
          <a:noFill/>
        </p:spPr>
        <p:txBody>
          <a:bodyPr wrap="square">
            <a:spAutoFit/>
          </a:bodyPr>
          <a:lstStyle/>
          <a:p>
            <a:r>
              <a:rPr lang="en-US" dirty="0">
                <a:solidFill>
                  <a:srgbClr val="00B0F0"/>
                </a:solidFill>
              </a:rPr>
              <a:t>Reduced-order density state</a:t>
            </a:r>
          </a:p>
        </p:txBody>
      </p:sp>
      <p:sp>
        <p:nvSpPr>
          <p:cNvPr id="5" name="TextBox 4">
            <a:extLst>
              <a:ext uri="{FF2B5EF4-FFF2-40B4-BE49-F238E27FC236}">
                <a16:creationId xmlns:a16="http://schemas.microsoft.com/office/drawing/2014/main" id="{6B1F7E34-ED90-3F62-1A6E-2C329EE37A1C}"/>
              </a:ext>
            </a:extLst>
          </p:cNvPr>
          <p:cNvSpPr txBox="1"/>
          <p:nvPr/>
        </p:nvSpPr>
        <p:spPr>
          <a:xfrm>
            <a:off x="41565" y="1968005"/>
            <a:ext cx="1775506" cy="646331"/>
          </a:xfrm>
          <a:prstGeom prst="rect">
            <a:avLst/>
          </a:prstGeom>
          <a:noFill/>
        </p:spPr>
        <p:txBody>
          <a:bodyPr wrap="square">
            <a:spAutoFit/>
          </a:bodyPr>
          <a:lstStyle/>
          <a:p>
            <a:r>
              <a:rPr lang="en-US" dirty="0">
                <a:solidFill>
                  <a:srgbClr val="00B0F0"/>
                </a:solidFill>
              </a:rPr>
              <a:t>Space weather indices</a:t>
            </a:r>
          </a:p>
        </p:txBody>
      </p:sp>
      <p:sp>
        <p:nvSpPr>
          <p:cNvPr id="6" name="TextBox 5">
            <a:extLst>
              <a:ext uri="{FF2B5EF4-FFF2-40B4-BE49-F238E27FC236}">
                <a16:creationId xmlns:a16="http://schemas.microsoft.com/office/drawing/2014/main" id="{E5FF4221-10B6-E0B7-3DE1-B4446B302ECB}"/>
              </a:ext>
            </a:extLst>
          </p:cNvPr>
          <p:cNvSpPr txBox="1"/>
          <p:nvPr/>
        </p:nvSpPr>
        <p:spPr>
          <a:xfrm>
            <a:off x="4172108" y="1157794"/>
            <a:ext cx="3662637" cy="461665"/>
          </a:xfrm>
          <a:prstGeom prst="rect">
            <a:avLst/>
          </a:prstGeom>
          <a:noFill/>
        </p:spPr>
        <p:txBody>
          <a:bodyPr wrap="square">
            <a:spAutoFit/>
          </a:bodyPr>
          <a:lstStyle/>
          <a:p>
            <a:r>
              <a:rPr lang="en-US" sz="2400" dirty="0">
                <a:solidFill>
                  <a:srgbClr val="0070C0"/>
                </a:solidFill>
              </a:rPr>
              <a:t>Forecast for </a:t>
            </a:r>
            <a:r>
              <a:rPr lang="en-US" sz="2400" dirty="0">
                <a:solidFill>
                  <a:srgbClr val="00B050"/>
                </a:solidFill>
              </a:rPr>
              <a:t>T</a:t>
            </a:r>
            <a:r>
              <a:rPr lang="en-US" sz="2400" dirty="0">
                <a:solidFill>
                  <a:srgbClr val="0070C0"/>
                </a:solidFill>
              </a:rPr>
              <a:t> </a:t>
            </a:r>
            <a:r>
              <a:rPr lang="en-US" sz="2400" dirty="0">
                <a:solidFill>
                  <a:srgbClr val="00B050"/>
                </a:solidFill>
              </a:rPr>
              <a:t>timesteps</a:t>
            </a:r>
          </a:p>
        </p:txBody>
      </p:sp>
    </p:spTree>
    <p:extLst>
      <p:ext uri="{BB962C8B-B14F-4D97-AF65-F5344CB8AC3E}">
        <p14:creationId xmlns:p14="http://schemas.microsoft.com/office/powerpoint/2010/main" val="818592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8CCE1DF-48A3-2FBD-1710-4BD46D3209FD}"/>
              </a:ext>
            </a:extLst>
          </p:cNvPr>
          <p:cNvSpPr/>
          <p:nvPr/>
        </p:nvSpPr>
        <p:spPr>
          <a:xfrm>
            <a:off x="2432394" y="2792993"/>
            <a:ext cx="7022412" cy="406500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Transformer-based Atmospheric Density Forecasting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30" name="Rectangle 29">
            <a:extLst>
              <a:ext uri="{FF2B5EF4-FFF2-40B4-BE49-F238E27FC236}">
                <a16:creationId xmlns:a16="http://schemas.microsoft.com/office/drawing/2014/main" id="{B06BF8A1-F9BE-97C4-906B-9EE5980D3E9F}"/>
              </a:ext>
            </a:extLst>
          </p:cNvPr>
          <p:cNvSpPr/>
          <p:nvPr/>
        </p:nvSpPr>
        <p:spPr>
          <a:xfrm>
            <a:off x="7610245" y="1338200"/>
            <a:ext cx="1190531" cy="1235257"/>
          </a:xfrm>
          <a:prstGeom prst="rect">
            <a:avLst/>
          </a:prstGeom>
          <a:solidFill>
            <a:srgbClr val="97AF75">
              <a:lumMod val="50000"/>
            </a:srgbClr>
          </a:solidFill>
          <a:ln w="15875" cap="rnd" cmpd="sng" algn="ctr">
            <a:solidFill>
              <a:srgbClr val="303A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sto MT" panose="02040603050505030304"/>
                <a:ea typeface="+mn-ea"/>
                <a:cs typeface="+mn-cs"/>
              </a:rPr>
              <a:t>Flatten + Linear head</a:t>
            </a:r>
          </a:p>
        </p:txBody>
      </p:sp>
      <p:sp>
        <p:nvSpPr>
          <p:cNvPr id="31" name="Rectangle 30">
            <a:extLst>
              <a:ext uri="{FF2B5EF4-FFF2-40B4-BE49-F238E27FC236}">
                <a16:creationId xmlns:a16="http://schemas.microsoft.com/office/drawing/2014/main" id="{B93469D2-1D04-F1B6-36E5-04CDAD25A32E}"/>
              </a:ext>
            </a:extLst>
          </p:cNvPr>
          <p:cNvSpPr/>
          <p:nvPr/>
        </p:nvSpPr>
        <p:spPr>
          <a:xfrm>
            <a:off x="4326303" y="1350942"/>
            <a:ext cx="1388130" cy="1235257"/>
          </a:xfrm>
          <a:prstGeom prst="rect">
            <a:avLst/>
          </a:prstGeom>
          <a:solidFill>
            <a:srgbClr val="B3D463">
              <a:lumMod val="50000"/>
            </a:srgbClr>
          </a:solidFill>
          <a:ln w="15875" cap="rnd" cmpd="sng" algn="ctr">
            <a:solidFill>
              <a:srgbClr val="97AF75">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sto MT" panose="02040603050505030304"/>
                <a:ea typeface="+mn-ea"/>
                <a:cs typeface="+mn-cs"/>
              </a:rPr>
              <a:t>Projection + Position Embedding</a:t>
            </a:r>
          </a:p>
        </p:txBody>
      </p:sp>
      <p:sp>
        <p:nvSpPr>
          <p:cNvPr id="32" name="Rectangle 31">
            <a:extLst>
              <a:ext uri="{FF2B5EF4-FFF2-40B4-BE49-F238E27FC236}">
                <a16:creationId xmlns:a16="http://schemas.microsoft.com/office/drawing/2014/main" id="{39D18DB1-1A51-373F-4223-314F7075DE8E}"/>
              </a:ext>
            </a:extLst>
          </p:cNvPr>
          <p:cNvSpPr/>
          <p:nvPr/>
        </p:nvSpPr>
        <p:spPr>
          <a:xfrm>
            <a:off x="5892835" y="1340748"/>
            <a:ext cx="1542398" cy="1235257"/>
          </a:xfrm>
          <a:prstGeom prst="rect">
            <a:avLst/>
          </a:prstGeom>
          <a:solidFill>
            <a:srgbClr val="97AF75">
              <a:lumMod val="75000"/>
            </a:srgbClr>
          </a:solidFill>
          <a:ln w="15875" cap="rnd" cmpd="sng" algn="ctr">
            <a:solidFill>
              <a:srgbClr val="97AF75">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sto MT" panose="02040603050505030304"/>
                <a:ea typeface="+mn-ea"/>
                <a:cs typeface="+mn-cs"/>
              </a:rPr>
              <a:t>Transformer Encoder</a:t>
            </a:r>
          </a:p>
        </p:txBody>
      </p:sp>
      <p:sp>
        <p:nvSpPr>
          <p:cNvPr id="33" name="Rectangle 32">
            <a:extLst>
              <a:ext uri="{FF2B5EF4-FFF2-40B4-BE49-F238E27FC236}">
                <a16:creationId xmlns:a16="http://schemas.microsoft.com/office/drawing/2014/main" id="{198E1AD3-CCE4-C542-22C3-96839172E4C3}"/>
              </a:ext>
            </a:extLst>
          </p:cNvPr>
          <p:cNvSpPr/>
          <p:nvPr/>
        </p:nvSpPr>
        <p:spPr>
          <a:xfrm>
            <a:off x="2957370" y="1348320"/>
            <a:ext cx="1190531" cy="1235258"/>
          </a:xfrm>
          <a:prstGeom prst="rect">
            <a:avLst/>
          </a:prstGeom>
          <a:solidFill>
            <a:srgbClr val="79AE90">
              <a:lumMod val="50000"/>
            </a:srgbClr>
          </a:solidFill>
          <a:ln w="15875" cap="rnd" cmpd="sng" algn="ctr">
            <a:solidFill>
              <a:srgbClr val="00482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sto MT" panose="02040603050505030304"/>
                <a:ea typeface="+mn-ea"/>
                <a:cs typeface="+mn-cs"/>
              </a:rPr>
              <a:t>Instance Norm + Patching</a:t>
            </a:r>
          </a:p>
        </p:txBody>
      </p:sp>
      <p:sp>
        <p:nvSpPr>
          <p:cNvPr id="38" name="Left Brace 37">
            <a:extLst>
              <a:ext uri="{FF2B5EF4-FFF2-40B4-BE49-F238E27FC236}">
                <a16:creationId xmlns:a16="http://schemas.microsoft.com/office/drawing/2014/main" id="{978B48BA-63F0-84A5-45C8-2E71CA9B5F94}"/>
              </a:ext>
            </a:extLst>
          </p:cNvPr>
          <p:cNvSpPr/>
          <p:nvPr/>
        </p:nvSpPr>
        <p:spPr>
          <a:xfrm flipH="1">
            <a:off x="2604655" y="1298103"/>
            <a:ext cx="234144" cy="1235258"/>
          </a:xfrm>
          <a:prstGeom prst="leftBrace">
            <a:avLst>
              <a:gd name="adj1" fmla="val 8333"/>
              <a:gd name="adj2" fmla="val 49003"/>
            </a:avLst>
          </a:prstGeom>
          <a:noFill/>
          <a:ln w="9525"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sto MT" panose="02040603050505030304"/>
              <a:ea typeface="+mn-ea"/>
              <a:cs typeface="+mn-cs"/>
            </a:endParaRPr>
          </a:p>
        </p:txBody>
      </p:sp>
      <p:sp>
        <p:nvSpPr>
          <p:cNvPr id="39" name="Left Brace 38">
            <a:extLst>
              <a:ext uri="{FF2B5EF4-FFF2-40B4-BE49-F238E27FC236}">
                <a16:creationId xmlns:a16="http://schemas.microsoft.com/office/drawing/2014/main" id="{476F3FB3-6DC3-102A-CEF4-98DACDF2E154}"/>
              </a:ext>
            </a:extLst>
          </p:cNvPr>
          <p:cNvSpPr/>
          <p:nvPr/>
        </p:nvSpPr>
        <p:spPr>
          <a:xfrm rot="10800000" flipH="1">
            <a:off x="8919348" y="1298102"/>
            <a:ext cx="225730" cy="1235259"/>
          </a:xfrm>
          <a:prstGeom prst="leftBrace">
            <a:avLst>
              <a:gd name="adj1" fmla="val 8333"/>
              <a:gd name="adj2" fmla="val 49003"/>
            </a:avLst>
          </a:prstGeom>
          <a:noFill/>
          <a:ln w="9525" cap="rnd"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sto MT" panose="02040603050505030304"/>
              <a:ea typeface="+mn-ea"/>
              <a:cs typeface="+mn-cs"/>
            </a:endParaRPr>
          </a:p>
        </p:txBody>
      </p:sp>
      <p:pic>
        <p:nvPicPr>
          <p:cNvPr id="46" name="Picture 6">
            <a:extLst>
              <a:ext uri="{FF2B5EF4-FFF2-40B4-BE49-F238E27FC236}">
                <a16:creationId xmlns:a16="http://schemas.microsoft.com/office/drawing/2014/main" id="{9E67EE80-F0A4-CD38-D973-3F6222B19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924" y="2755564"/>
            <a:ext cx="6632337" cy="41398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10BD4F6-F21B-BC19-B8EA-000F855D171E}"/>
              </a:ext>
            </a:extLst>
          </p:cNvPr>
          <p:cNvSpPr/>
          <p:nvPr/>
        </p:nvSpPr>
        <p:spPr>
          <a:xfrm>
            <a:off x="4618248" y="3428999"/>
            <a:ext cx="364194" cy="3054927"/>
          </a:xfrm>
          <a:prstGeom prst="rect">
            <a:avLst/>
          </a:prstGeom>
          <a:solidFill>
            <a:srgbClr val="00B0F0">
              <a:alpha val="20000"/>
            </a:srgb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EBE0E7-B1FA-AAD0-4BB5-03FB986BBEB8}"/>
              </a:ext>
            </a:extLst>
          </p:cNvPr>
          <p:cNvSpPr/>
          <p:nvPr/>
        </p:nvSpPr>
        <p:spPr>
          <a:xfrm>
            <a:off x="4982442" y="3428999"/>
            <a:ext cx="166253" cy="3054927"/>
          </a:xfrm>
          <a:prstGeom prst="rect">
            <a:avLst/>
          </a:prstGeom>
          <a:solidFill>
            <a:srgbClr val="00B050">
              <a:alpha val="2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F4E4D7-AA8B-267D-D2B5-C5677C445E81}"/>
                  </a:ext>
                </a:extLst>
              </p:cNvPr>
              <p:cNvSpPr txBox="1"/>
              <p:nvPr/>
            </p:nvSpPr>
            <p:spPr>
              <a:xfrm>
                <a:off x="4618248" y="3002679"/>
                <a:ext cx="28185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en-US" sz="2400" b="1" i="1" u="none" strike="noStrike" kern="0" cap="none" spc="0" normalizeH="0" baseline="0" noProof="0" smtClean="0">
                          <a:ln>
                            <a:noFill/>
                          </a:ln>
                          <a:solidFill>
                            <a:srgbClr val="00B0F0"/>
                          </a:solidFill>
                          <a:effectLst/>
                          <a:uLnTx/>
                          <a:uFillTx/>
                          <a:latin typeface="Cambria Math" panose="02040503050406030204" pitchFamily="18" charset="0"/>
                        </a:rPr>
                        <m:t>𝑳</m:t>
                      </m:r>
                    </m:oMath>
                  </m:oMathPara>
                </a14:m>
                <a:endParaRPr lang="en-US" sz="2400" b="1" dirty="0"/>
              </a:p>
            </p:txBody>
          </p:sp>
        </mc:Choice>
        <mc:Fallback xmlns="">
          <p:sp>
            <p:nvSpPr>
              <p:cNvPr id="10" name="TextBox 9">
                <a:extLst>
                  <a:ext uri="{FF2B5EF4-FFF2-40B4-BE49-F238E27FC236}">
                    <a16:creationId xmlns:a16="http://schemas.microsoft.com/office/drawing/2014/main" id="{94F4E4D7-AA8B-267D-D2B5-C5677C445E81}"/>
                  </a:ext>
                </a:extLst>
              </p:cNvPr>
              <p:cNvSpPr txBox="1">
                <a:spLocks noRot="1" noChangeAspect="1" noMove="1" noResize="1" noEditPoints="1" noAdjustHandles="1" noChangeArrowheads="1" noChangeShapeType="1" noTextEdit="1"/>
              </p:cNvSpPr>
              <p:nvPr/>
            </p:nvSpPr>
            <p:spPr>
              <a:xfrm>
                <a:off x="4618248" y="3002679"/>
                <a:ext cx="281854" cy="461665"/>
              </a:xfrm>
              <a:prstGeom prst="rect">
                <a:avLst/>
              </a:prstGeom>
              <a:blipFill>
                <a:blip r:embed="rId4"/>
                <a:stretch>
                  <a:fillRect l="-6522" r="-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4D6AFBB-14A2-9E93-A5C0-FBBB726D22AE}"/>
                  </a:ext>
                </a:extLst>
              </p:cNvPr>
              <p:cNvSpPr txBox="1"/>
              <p:nvPr/>
            </p:nvSpPr>
            <p:spPr>
              <a:xfrm>
                <a:off x="4809289" y="3007923"/>
                <a:ext cx="57336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rPr>
                        <m:t>𝑻</m:t>
                      </m:r>
                    </m:oMath>
                  </m:oMathPara>
                </a14:m>
                <a:endParaRPr lang="en-US" sz="2400" b="1" dirty="0">
                  <a:solidFill>
                    <a:srgbClr val="00B050"/>
                  </a:solidFill>
                </a:endParaRPr>
              </a:p>
            </p:txBody>
          </p:sp>
        </mc:Choice>
        <mc:Fallback xmlns="">
          <p:sp>
            <p:nvSpPr>
              <p:cNvPr id="11" name="TextBox 10">
                <a:extLst>
                  <a:ext uri="{FF2B5EF4-FFF2-40B4-BE49-F238E27FC236}">
                    <a16:creationId xmlns:a16="http://schemas.microsoft.com/office/drawing/2014/main" id="{54D6AFBB-14A2-9E93-A5C0-FBBB726D22AE}"/>
                  </a:ext>
                </a:extLst>
              </p:cNvPr>
              <p:cNvSpPr txBox="1">
                <a:spLocks noRot="1" noChangeAspect="1" noMove="1" noResize="1" noEditPoints="1" noAdjustHandles="1" noChangeArrowheads="1" noChangeShapeType="1" noTextEdit="1"/>
              </p:cNvSpPr>
              <p:nvPr/>
            </p:nvSpPr>
            <p:spPr>
              <a:xfrm>
                <a:off x="4809289" y="3007923"/>
                <a:ext cx="57336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A171884-7871-D2A5-00CD-92EBBD979697}"/>
                  </a:ext>
                </a:extLst>
              </p:cNvPr>
              <p:cNvSpPr txBox="1"/>
              <p:nvPr/>
            </p:nvSpPr>
            <p:spPr>
              <a:xfrm>
                <a:off x="1817616" y="1212052"/>
                <a:ext cx="814134" cy="55399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ctrlPr>
                        </m:sSubPr>
                        <m:e>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𝑧</m:t>
                          </m:r>
                        </m:e>
                        <m:sub>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1:</m:t>
                          </m:r>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𝐿</m:t>
                          </m:r>
                        </m:sub>
                      </m:sSub>
                    </m:oMath>
                  </m:oMathPara>
                </a14:m>
                <a:endParaRPr kumimoji="0" lang="en-US" sz="3600" b="0" i="0" u="none" strike="noStrike" kern="0" cap="none" spc="0" normalizeH="0" baseline="0" noProof="0" dirty="0">
                  <a:ln>
                    <a:noFill/>
                  </a:ln>
                  <a:solidFill>
                    <a:srgbClr val="00B0F0"/>
                  </a:solidFill>
                  <a:effectLst/>
                  <a:uLnTx/>
                  <a:uFillTx/>
                </a:endParaRPr>
              </a:p>
            </p:txBody>
          </p:sp>
        </mc:Choice>
        <mc:Fallback xmlns="">
          <p:sp>
            <p:nvSpPr>
              <p:cNvPr id="12" name="TextBox 11">
                <a:extLst>
                  <a:ext uri="{FF2B5EF4-FFF2-40B4-BE49-F238E27FC236}">
                    <a16:creationId xmlns:a16="http://schemas.microsoft.com/office/drawing/2014/main" id="{0A171884-7871-D2A5-00CD-92EBBD979697}"/>
                  </a:ext>
                </a:extLst>
              </p:cNvPr>
              <p:cNvSpPr txBox="1">
                <a:spLocks noRot="1" noChangeAspect="1" noMove="1" noResize="1" noEditPoints="1" noAdjustHandles="1" noChangeArrowheads="1" noChangeShapeType="1" noTextEdit="1"/>
              </p:cNvSpPr>
              <p:nvPr/>
            </p:nvSpPr>
            <p:spPr>
              <a:xfrm>
                <a:off x="1817616" y="1212052"/>
                <a:ext cx="814134" cy="5539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DF8159-DC02-9561-890D-1AEBBC343D9E}"/>
                  </a:ext>
                </a:extLst>
              </p:cNvPr>
              <p:cNvSpPr txBox="1"/>
              <p:nvPr/>
            </p:nvSpPr>
            <p:spPr>
              <a:xfrm>
                <a:off x="1817071" y="1881682"/>
                <a:ext cx="867097" cy="55399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ctrlPr>
                        </m:sSubPr>
                        <m:e>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𝑢</m:t>
                          </m:r>
                        </m:e>
                        <m:sub>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1:</m:t>
                          </m:r>
                          <m:r>
                            <a:rPr kumimoji="0" lang="en-US" sz="3600" b="0" i="1" u="none" strike="noStrike" kern="0" cap="none" spc="0" normalizeH="0" baseline="0" noProof="0" smtClean="0">
                              <a:ln>
                                <a:noFill/>
                              </a:ln>
                              <a:solidFill>
                                <a:srgbClr val="00B0F0"/>
                              </a:solidFill>
                              <a:effectLst/>
                              <a:uLnTx/>
                              <a:uFillTx/>
                              <a:latin typeface="Cambria Math" panose="02040503050406030204" pitchFamily="18" charset="0"/>
                            </a:rPr>
                            <m:t>𝐿</m:t>
                          </m:r>
                        </m:sub>
                      </m:sSub>
                    </m:oMath>
                  </m:oMathPara>
                </a14:m>
                <a:endParaRPr kumimoji="0" lang="en-US" sz="3600" b="0" i="0" u="none" strike="noStrike" kern="0" cap="none" spc="0" normalizeH="0" baseline="0" noProof="0" dirty="0">
                  <a:ln>
                    <a:noFill/>
                  </a:ln>
                  <a:solidFill>
                    <a:srgbClr val="00B0F0"/>
                  </a:solidFill>
                  <a:effectLst/>
                  <a:uLnTx/>
                  <a:uFillTx/>
                </a:endParaRPr>
              </a:p>
            </p:txBody>
          </p:sp>
        </mc:Choice>
        <mc:Fallback xmlns="">
          <p:sp>
            <p:nvSpPr>
              <p:cNvPr id="13" name="TextBox 12">
                <a:extLst>
                  <a:ext uri="{FF2B5EF4-FFF2-40B4-BE49-F238E27FC236}">
                    <a16:creationId xmlns:a16="http://schemas.microsoft.com/office/drawing/2014/main" id="{D4DF8159-DC02-9561-890D-1AEBBC343D9E}"/>
                  </a:ext>
                </a:extLst>
              </p:cNvPr>
              <p:cNvSpPr txBox="1">
                <a:spLocks noRot="1" noChangeAspect="1" noMove="1" noResize="1" noEditPoints="1" noAdjustHandles="1" noChangeArrowheads="1" noChangeShapeType="1" noTextEdit="1"/>
              </p:cNvSpPr>
              <p:nvPr/>
            </p:nvSpPr>
            <p:spPr>
              <a:xfrm>
                <a:off x="1817071" y="1881682"/>
                <a:ext cx="867097" cy="5539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AD3D9-74A6-FCD3-AB0E-98D0EE8B25F8}"/>
                  </a:ext>
                </a:extLst>
              </p:cNvPr>
              <p:cNvSpPr txBox="1"/>
              <p:nvPr/>
            </p:nvSpPr>
            <p:spPr>
              <a:xfrm>
                <a:off x="9214078" y="1216403"/>
                <a:ext cx="1725729" cy="55399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ctrlPr>
                        </m:sSubPr>
                        <m:e>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𝑧</m:t>
                          </m:r>
                        </m:e>
                        <m:sub>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𝐿</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+1:</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𝐿</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𝑇</m:t>
                          </m:r>
                        </m:sub>
                      </m:sSub>
                    </m:oMath>
                  </m:oMathPara>
                </a14:m>
                <a:endParaRPr kumimoji="0" lang="en-US" sz="3600" b="0" i="0" u="none" strike="noStrike" kern="0" cap="none" spc="0" normalizeH="0" baseline="0" noProof="0" dirty="0">
                  <a:ln>
                    <a:noFill/>
                  </a:ln>
                  <a:solidFill>
                    <a:prstClr val="white"/>
                  </a:solidFill>
                  <a:effectLst/>
                  <a:uLnTx/>
                  <a:uFillTx/>
                </a:endParaRPr>
              </a:p>
            </p:txBody>
          </p:sp>
        </mc:Choice>
        <mc:Fallback xmlns="">
          <p:sp>
            <p:nvSpPr>
              <p:cNvPr id="14" name="TextBox 13">
                <a:extLst>
                  <a:ext uri="{FF2B5EF4-FFF2-40B4-BE49-F238E27FC236}">
                    <a16:creationId xmlns:a16="http://schemas.microsoft.com/office/drawing/2014/main" id="{BF6AD3D9-74A6-FCD3-AB0E-98D0EE8B25F8}"/>
                  </a:ext>
                </a:extLst>
              </p:cNvPr>
              <p:cNvSpPr txBox="1">
                <a:spLocks noRot="1" noChangeAspect="1" noMove="1" noResize="1" noEditPoints="1" noAdjustHandles="1" noChangeArrowheads="1" noChangeShapeType="1" noTextEdit="1"/>
              </p:cNvSpPr>
              <p:nvPr/>
            </p:nvSpPr>
            <p:spPr>
              <a:xfrm>
                <a:off x="9214078" y="1216403"/>
                <a:ext cx="1725729" cy="55399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84B9E1-4A85-4EC5-92B5-878EC2C475F3}"/>
                  </a:ext>
                </a:extLst>
              </p:cNvPr>
              <p:cNvSpPr txBox="1"/>
              <p:nvPr/>
            </p:nvSpPr>
            <p:spPr>
              <a:xfrm>
                <a:off x="9214078" y="1881107"/>
                <a:ext cx="1778692" cy="55399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ctrlPr>
                        </m:sSubPr>
                        <m:e>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𝑢</m:t>
                          </m:r>
                        </m:e>
                        <m:sub>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𝐿</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+1:</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𝐿</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m:t>
                          </m:r>
                          <m:r>
                            <a:rPr kumimoji="0" lang="en-US" sz="3600" b="0" i="1" u="none" strike="noStrike" kern="0" cap="none" spc="0" normalizeH="0" baseline="0" noProof="0" smtClean="0">
                              <a:ln>
                                <a:noFill/>
                              </a:ln>
                              <a:solidFill>
                                <a:srgbClr val="00B050"/>
                              </a:solidFill>
                              <a:effectLst/>
                              <a:uLnTx/>
                              <a:uFillTx/>
                              <a:latin typeface="Cambria Math" panose="02040503050406030204" pitchFamily="18" charset="0"/>
                            </a:rPr>
                            <m:t>𝑇</m:t>
                          </m:r>
                        </m:sub>
                      </m:sSub>
                    </m:oMath>
                  </m:oMathPara>
                </a14:m>
                <a:endParaRPr kumimoji="0" lang="en-US" sz="3600" b="0" i="0" u="none" strike="noStrike" kern="0" cap="none" spc="0" normalizeH="0" baseline="0" noProof="0" dirty="0">
                  <a:ln>
                    <a:noFill/>
                  </a:ln>
                  <a:solidFill>
                    <a:srgbClr val="00B050"/>
                  </a:solidFill>
                  <a:effectLst/>
                  <a:uLnTx/>
                  <a:uFillTx/>
                </a:endParaRPr>
              </a:p>
            </p:txBody>
          </p:sp>
        </mc:Choice>
        <mc:Fallback xmlns="">
          <p:sp>
            <p:nvSpPr>
              <p:cNvPr id="15" name="TextBox 14">
                <a:extLst>
                  <a:ext uri="{FF2B5EF4-FFF2-40B4-BE49-F238E27FC236}">
                    <a16:creationId xmlns:a16="http://schemas.microsoft.com/office/drawing/2014/main" id="{8F84B9E1-4A85-4EC5-92B5-878EC2C475F3}"/>
                  </a:ext>
                </a:extLst>
              </p:cNvPr>
              <p:cNvSpPr txBox="1">
                <a:spLocks noRot="1" noChangeAspect="1" noMove="1" noResize="1" noEditPoints="1" noAdjustHandles="1" noChangeArrowheads="1" noChangeShapeType="1" noTextEdit="1"/>
              </p:cNvSpPr>
              <p:nvPr/>
            </p:nvSpPr>
            <p:spPr>
              <a:xfrm>
                <a:off x="9214078" y="1881107"/>
                <a:ext cx="1778692" cy="553998"/>
              </a:xfrm>
              <a:prstGeom prst="rect">
                <a:avLst/>
              </a:prstGeom>
              <a:blipFill>
                <a:blip r:embed="rId9"/>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AD01DA5-8C67-DCD3-5432-6B40AA8719A4}"/>
              </a:ext>
            </a:extLst>
          </p:cNvPr>
          <p:cNvSpPr txBox="1"/>
          <p:nvPr/>
        </p:nvSpPr>
        <p:spPr>
          <a:xfrm>
            <a:off x="4842941" y="971416"/>
            <a:ext cx="6096866" cy="369332"/>
          </a:xfrm>
          <a:prstGeom prst="rect">
            <a:avLst/>
          </a:prstGeom>
          <a:noFill/>
        </p:spPr>
        <p:txBody>
          <a:bodyPr wrap="square">
            <a:spAutoFit/>
          </a:bodyPr>
          <a:lstStyle/>
          <a:p>
            <a:r>
              <a:rPr lang="en-US" dirty="0">
                <a:solidFill>
                  <a:srgbClr val="607A22"/>
                </a:solidFill>
              </a:rPr>
              <a:t>PatchTST Architecture</a:t>
            </a:r>
          </a:p>
        </p:txBody>
      </p:sp>
    </p:spTree>
    <p:extLst>
      <p:ext uri="{BB962C8B-B14F-4D97-AF65-F5344CB8AC3E}">
        <p14:creationId xmlns:p14="http://schemas.microsoft.com/office/powerpoint/2010/main" val="2431304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C14DC7-8427-4697-4E60-8AD594D6608C}"/>
              </a:ext>
            </a:extLst>
          </p:cNvPr>
          <p:cNvSpPr/>
          <p:nvPr/>
        </p:nvSpPr>
        <p:spPr>
          <a:xfrm>
            <a:off x="290018" y="1766460"/>
            <a:ext cx="5175599" cy="345207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a graph&#10;&#10;Description automatically generated with medium confidence">
            <a:extLst>
              <a:ext uri="{FF2B5EF4-FFF2-40B4-BE49-F238E27FC236}">
                <a16:creationId xmlns:a16="http://schemas.microsoft.com/office/drawing/2014/main" id="{EB6216BA-625F-3D6A-9B69-91D425174C52}"/>
              </a:ext>
            </a:extLst>
          </p:cNvPr>
          <p:cNvPicPr>
            <a:picLocks noChangeAspect="1"/>
          </p:cNvPicPr>
          <p:nvPr/>
        </p:nvPicPr>
        <p:blipFill>
          <a:blip r:embed="rId3"/>
          <a:stretch>
            <a:fillRect/>
          </a:stretch>
        </p:blipFill>
        <p:spPr>
          <a:xfrm>
            <a:off x="207606" y="1571091"/>
            <a:ext cx="5485714" cy="3657143"/>
          </a:xfrm>
          <a:prstGeom prst="rect">
            <a:avLst/>
          </a:prstGeom>
        </p:spPr>
      </p:pic>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Transformer-based Propagator Training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a:xfrm>
            <a:off x="11259446" y="6384700"/>
            <a:ext cx="75354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b="0" i="0" u="none" strike="noStrike" kern="1200" cap="none" spc="0" normalizeH="0" baseline="0" noProof="0" dirty="0">
              <a:ln>
                <a:noFill/>
              </a:ln>
              <a:solidFill>
                <a:schemeClr val="tx1"/>
              </a:solidFill>
              <a:effectLst/>
              <a:uLnTx/>
              <a:uFillTx/>
              <a:ea typeface="+mn-ea"/>
              <a:cs typeface="+mn-cs"/>
            </a:endParaRPr>
          </a:p>
        </p:txBody>
      </p:sp>
      <p:cxnSp>
        <p:nvCxnSpPr>
          <p:cNvPr id="24" name="Straight Arrow Connector 23">
            <a:extLst>
              <a:ext uri="{FF2B5EF4-FFF2-40B4-BE49-F238E27FC236}">
                <a16:creationId xmlns:a16="http://schemas.microsoft.com/office/drawing/2014/main" id="{C0FF3FB3-E455-E0BC-3873-5122295EF739}"/>
              </a:ext>
            </a:extLst>
          </p:cNvPr>
          <p:cNvCxnSpPr/>
          <p:nvPr/>
        </p:nvCxnSpPr>
        <p:spPr>
          <a:xfrm flipV="1">
            <a:off x="2225190" y="2288252"/>
            <a:ext cx="3680122" cy="409904"/>
          </a:xfrm>
          <a:prstGeom prst="straightConnector1">
            <a:avLst/>
          </a:prstGeom>
          <a:ln w="57150">
            <a:solidFill>
              <a:srgbClr val="1F77B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09B758-55F2-4644-5C67-EEC3EDC12FC0}"/>
              </a:ext>
            </a:extLst>
          </p:cNvPr>
          <p:cNvCxnSpPr/>
          <p:nvPr/>
        </p:nvCxnSpPr>
        <p:spPr>
          <a:xfrm flipV="1">
            <a:off x="2517228" y="3046752"/>
            <a:ext cx="3680122" cy="409904"/>
          </a:xfrm>
          <a:prstGeom prst="straightConnector1">
            <a:avLst/>
          </a:prstGeom>
          <a:ln w="57150">
            <a:solidFill>
              <a:srgbClr val="FF7F0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7DD5E30-3A34-E502-84ED-8869525AB815}"/>
              </a:ext>
            </a:extLst>
          </p:cNvPr>
          <p:cNvCxnSpPr>
            <a:cxnSpLocks/>
          </p:cNvCxnSpPr>
          <p:nvPr/>
        </p:nvCxnSpPr>
        <p:spPr>
          <a:xfrm flipV="1">
            <a:off x="3488685" y="3974221"/>
            <a:ext cx="2538247" cy="409904"/>
          </a:xfrm>
          <a:prstGeom prst="straightConnector1">
            <a:avLst/>
          </a:prstGeom>
          <a:ln w="57150">
            <a:solidFill>
              <a:srgbClr val="2CA02C"/>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89C465-8E54-CFE3-632B-CC9D41C0171B}"/>
              </a:ext>
            </a:extLst>
          </p:cNvPr>
          <p:cNvSpPr txBox="1"/>
          <p:nvPr/>
        </p:nvSpPr>
        <p:spPr>
          <a:xfrm>
            <a:off x="6197350" y="3789555"/>
            <a:ext cx="6096750" cy="369332"/>
          </a:xfrm>
          <a:prstGeom prst="rect">
            <a:avLst/>
          </a:prstGeom>
          <a:noFill/>
        </p:spPr>
        <p:txBody>
          <a:bodyPr wrap="square">
            <a:spAutoFit/>
          </a:bodyPr>
          <a:lstStyle/>
          <a:p>
            <a:r>
              <a:rPr lang="en-US" b="1" dirty="0">
                <a:solidFill>
                  <a:srgbClr val="2CA02C"/>
                </a:solidFill>
              </a:rPr>
              <a:t>Low Solar Activity</a:t>
            </a:r>
          </a:p>
        </p:txBody>
      </p:sp>
      <p:sp>
        <p:nvSpPr>
          <p:cNvPr id="30" name="TextBox 29">
            <a:extLst>
              <a:ext uri="{FF2B5EF4-FFF2-40B4-BE49-F238E27FC236}">
                <a16:creationId xmlns:a16="http://schemas.microsoft.com/office/drawing/2014/main" id="{1F009ECB-A38D-7736-9D91-D4B00F34BDAC}"/>
              </a:ext>
            </a:extLst>
          </p:cNvPr>
          <p:cNvSpPr txBox="1"/>
          <p:nvPr/>
        </p:nvSpPr>
        <p:spPr>
          <a:xfrm>
            <a:off x="6197350" y="2862086"/>
            <a:ext cx="6096750" cy="369332"/>
          </a:xfrm>
          <a:prstGeom prst="rect">
            <a:avLst/>
          </a:prstGeom>
          <a:noFill/>
        </p:spPr>
        <p:txBody>
          <a:bodyPr wrap="square">
            <a:spAutoFit/>
          </a:bodyPr>
          <a:lstStyle/>
          <a:p>
            <a:r>
              <a:rPr lang="en-US" b="1" dirty="0">
                <a:solidFill>
                  <a:srgbClr val="FF7F0E"/>
                </a:solidFill>
              </a:rPr>
              <a:t>Medium Solar Activity</a:t>
            </a:r>
          </a:p>
        </p:txBody>
      </p:sp>
      <p:sp>
        <p:nvSpPr>
          <p:cNvPr id="31" name="TextBox 30">
            <a:extLst>
              <a:ext uri="{FF2B5EF4-FFF2-40B4-BE49-F238E27FC236}">
                <a16:creationId xmlns:a16="http://schemas.microsoft.com/office/drawing/2014/main" id="{6479F6B8-6E51-A23B-C58E-3FC23B35D7F5}"/>
              </a:ext>
            </a:extLst>
          </p:cNvPr>
          <p:cNvSpPr txBox="1"/>
          <p:nvPr/>
        </p:nvSpPr>
        <p:spPr>
          <a:xfrm>
            <a:off x="6026932" y="2103586"/>
            <a:ext cx="6096750" cy="369332"/>
          </a:xfrm>
          <a:prstGeom prst="rect">
            <a:avLst/>
          </a:prstGeom>
          <a:noFill/>
        </p:spPr>
        <p:txBody>
          <a:bodyPr wrap="square">
            <a:spAutoFit/>
          </a:bodyPr>
          <a:lstStyle/>
          <a:p>
            <a:r>
              <a:rPr lang="en-US" b="1" dirty="0">
                <a:solidFill>
                  <a:srgbClr val="1F77B4"/>
                </a:solidFill>
              </a:rPr>
              <a:t>High Solar Activity</a:t>
            </a:r>
          </a:p>
        </p:txBody>
      </p:sp>
      <p:sp>
        <p:nvSpPr>
          <p:cNvPr id="33" name="TextBox 32">
            <a:extLst>
              <a:ext uri="{FF2B5EF4-FFF2-40B4-BE49-F238E27FC236}">
                <a16:creationId xmlns:a16="http://schemas.microsoft.com/office/drawing/2014/main" id="{9ECF07BD-90E8-F47F-830C-37522D6CB211}"/>
              </a:ext>
            </a:extLst>
          </p:cNvPr>
          <p:cNvSpPr txBox="1"/>
          <p:nvPr/>
        </p:nvSpPr>
        <p:spPr>
          <a:xfrm>
            <a:off x="2517228" y="1357240"/>
            <a:ext cx="6146298" cy="369332"/>
          </a:xfrm>
          <a:prstGeom prst="rect">
            <a:avLst/>
          </a:prstGeom>
          <a:noFill/>
        </p:spPr>
        <p:txBody>
          <a:bodyPr wrap="square">
            <a:spAutoFit/>
          </a:bodyPr>
          <a:lstStyle/>
          <a:p>
            <a:r>
              <a:rPr lang="en-US" b="1" dirty="0"/>
              <a:t>F10B</a:t>
            </a:r>
            <a:endParaRPr lang="en-US" dirty="0"/>
          </a:p>
        </p:txBody>
      </p:sp>
      <p:sp>
        <p:nvSpPr>
          <p:cNvPr id="3" name="TextBox 2">
            <a:extLst>
              <a:ext uri="{FF2B5EF4-FFF2-40B4-BE49-F238E27FC236}">
                <a16:creationId xmlns:a16="http://schemas.microsoft.com/office/drawing/2014/main" id="{10B6D849-23F4-E099-4DFD-4454F428C629}"/>
              </a:ext>
            </a:extLst>
          </p:cNvPr>
          <p:cNvSpPr txBox="1"/>
          <p:nvPr/>
        </p:nvSpPr>
        <p:spPr>
          <a:xfrm>
            <a:off x="191006" y="5461444"/>
            <a:ext cx="11428611"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F10B solar index’s range is divided into thirds using Pandas </a:t>
            </a:r>
            <a:r>
              <a:rPr lang="en-US" dirty="0" err="1"/>
              <a:t>DataFrame</a:t>
            </a:r>
            <a:r>
              <a:rPr lang="en-US" dirty="0"/>
              <a:t> operations</a:t>
            </a:r>
          </a:p>
        </p:txBody>
      </p:sp>
    </p:spTree>
    <p:extLst>
      <p:ext uri="{BB962C8B-B14F-4D97-AF65-F5344CB8AC3E}">
        <p14:creationId xmlns:p14="http://schemas.microsoft.com/office/powerpoint/2010/main" val="3739382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1A5918B-4DB5-A118-22FB-8197C2533C55}"/>
              </a:ext>
            </a:extLst>
          </p:cNvPr>
          <p:cNvSpPr/>
          <p:nvPr/>
        </p:nvSpPr>
        <p:spPr>
          <a:xfrm>
            <a:off x="290018" y="1766460"/>
            <a:ext cx="11346199" cy="345207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Transformer-based Propagator Training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a:xfrm>
            <a:off x="11259446" y="6384700"/>
            <a:ext cx="75354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b="0" i="0" u="none" strike="noStrike" kern="1200" cap="none" spc="0" normalizeH="0" baseline="0" noProof="0" dirty="0">
              <a:ln>
                <a:noFill/>
              </a:ln>
              <a:solidFill>
                <a:schemeClr val="tx1"/>
              </a:solidFill>
              <a:effectLst/>
              <a:uLnTx/>
              <a:uFillTx/>
              <a:ea typeface="+mn-ea"/>
              <a:cs typeface="+mn-cs"/>
            </a:endParaRPr>
          </a:p>
        </p:txBody>
      </p:sp>
      <p:pic>
        <p:nvPicPr>
          <p:cNvPr id="10" name="Picture 9" descr="A graph of a graph&#10;&#10;Description automatically generated with medium confidence">
            <a:extLst>
              <a:ext uri="{FF2B5EF4-FFF2-40B4-BE49-F238E27FC236}">
                <a16:creationId xmlns:a16="http://schemas.microsoft.com/office/drawing/2014/main" id="{1551EF7B-0FC8-FEBC-6A53-908EC0E60DD5}"/>
              </a:ext>
            </a:extLst>
          </p:cNvPr>
          <p:cNvPicPr>
            <a:picLocks noChangeAspect="1"/>
          </p:cNvPicPr>
          <p:nvPr/>
        </p:nvPicPr>
        <p:blipFill>
          <a:blip r:embed="rId3"/>
          <a:stretch>
            <a:fillRect/>
          </a:stretch>
        </p:blipFill>
        <p:spPr>
          <a:xfrm>
            <a:off x="207606" y="1571091"/>
            <a:ext cx="5485714" cy="3657143"/>
          </a:xfrm>
          <a:prstGeom prst="rect">
            <a:avLst/>
          </a:prstGeom>
        </p:spPr>
      </p:pic>
      <p:pic>
        <p:nvPicPr>
          <p:cNvPr id="18" name="Picture 17" descr="A graph of a graph&#10;&#10;Description automatically generated with medium confidence">
            <a:extLst>
              <a:ext uri="{FF2B5EF4-FFF2-40B4-BE49-F238E27FC236}">
                <a16:creationId xmlns:a16="http://schemas.microsoft.com/office/drawing/2014/main" id="{56FDBC03-0022-01D7-4526-84AA2283F154}"/>
              </a:ext>
            </a:extLst>
          </p:cNvPr>
          <p:cNvPicPr>
            <a:picLocks noChangeAspect="1"/>
          </p:cNvPicPr>
          <p:nvPr/>
        </p:nvPicPr>
        <p:blipFill>
          <a:blip r:embed="rId4"/>
          <a:stretch>
            <a:fillRect/>
          </a:stretch>
        </p:blipFill>
        <p:spPr>
          <a:xfrm>
            <a:off x="6344087" y="1603646"/>
            <a:ext cx="5485714" cy="3657143"/>
          </a:xfrm>
          <a:prstGeom prst="rect">
            <a:avLst/>
          </a:prstGeom>
        </p:spPr>
      </p:pic>
      <p:sp>
        <p:nvSpPr>
          <p:cNvPr id="3" name="TextBox 2">
            <a:extLst>
              <a:ext uri="{FF2B5EF4-FFF2-40B4-BE49-F238E27FC236}">
                <a16:creationId xmlns:a16="http://schemas.microsoft.com/office/drawing/2014/main" id="{8D04B83A-5BB3-6D48-1E52-DC12FFD14A5E}"/>
              </a:ext>
            </a:extLst>
          </p:cNvPr>
          <p:cNvSpPr txBox="1"/>
          <p:nvPr/>
        </p:nvSpPr>
        <p:spPr>
          <a:xfrm>
            <a:off x="2517228" y="1357240"/>
            <a:ext cx="6146298" cy="369332"/>
          </a:xfrm>
          <a:prstGeom prst="rect">
            <a:avLst/>
          </a:prstGeom>
          <a:noFill/>
        </p:spPr>
        <p:txBody>
          <a:bodyPr wrap="square">
            <a:spAutoFit/>
          </a:bodyPr>
          <a:lstStyle/>
          <a:p>
            <a:r>
              <a:rPr lang="en-US" b="1" dirty="0"/>
              <a:t>F10B</a:t>
            </a:r>
            <a:endParaRPr lang="en-US" dirty="0"/>
          </a:p>
        </p:txBody>
      </p:sp>
      <p:sp>
        <p:nvSpPr>
          <p:cNvPr id="5" name="Arrow: Right 4">
            <a:extLst>
              <a:ext uri="{FF2B5EF4-FFF2-40B4-BE49-F238E27FC236}">
                <a16:creationId xmlns:a16="http://schemas.microsoft.com/office/drawing/2014/main" id="{A5E1FA22-803D-F54C-0253-917903A712E2}"/>
              </a:ext>
            </a:extLst>
          </p:cNvPr>
          <p:cNvSpPr/>
          <p:nvPr/>
        </p:nvSpPr>
        <p:spPr>
          <a:xfrm>
            <a:off x="5509330" y="3299899"/>
            <a:ext cx="677167" cy="2646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9C964F0-60C2-E897-5C46-8B2F94FEB711}"/>
              </a:ext>
            </a:extLst>
          </p:cNvPr>
          <p:cNvSpPr txBox="1"/>
          <p:nvPr/>
        </p:nvSpPr>
        <p:spPr>
          <a:xfrm>
            <a:off x="8068624" y="1357240"/>
            <a:ext cx="6146298" cy="369332"/>
          </a:xfrm>
          <a:prstGeom prst="rect">
            <a:avLst/>
          </a:prstGeom>
          <a:noFill/>
        </p:spPr>
        <p:txBody>
          <a:bodyPr wrap="square">
            <a:spAutoFit/>
          </a:bodyPr>
          <a:lstStyle/>
          <a:p>
            <a:r>
              <a:rPr lang="en-US" b="1" dirty="0"/>
              <a:t>Atmospheric Density</a:t>
            </a:r>
            <a:endParaRPr lang="en-US" dirty="0"/>
          </a:p>
        </p:txBody>
      </p:sp>
      <p:sp>
        <p:nvSpPr>
          <p:cNvPr id="7" name="TextBox 6">
            <a:extLst>
              <a:ext uri="{FF2B5EF4-FFF2-40B4-BE49-F238E27FC236}">
                <a16:creationId xmlns:a16="http://schemas.microsoft.com/office/drawing/2014/main" id="{DB42DF59-F682-0C9D-39FC-8D4F22F82BB6}"/>
              </a:ext>
            </a:extLst>
          </p:cNvPr>
          <p:cNvSpPr txBox="1"/>
          <p:nvPr/>
        </p:nvSpPr>
        <p:spPr>
          <a:xfrm>
            <a:off x="207605" y="5269398"/>
            <a:ext cx="114286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B0F0"/>
                </a:solidFill>
              </a:rPr>
              <a:t>6-week lookback window, L</a:t>
            </a:r>
            <a:r>
              <a:rPr lang="en-US" dirty="0"/>
              <a:t>, and </a:t>
            </a:r>
            <a:r>
              <a:rPr lang="en-US" dirty="0">
                <a:solidFill>
                  <a:srgbClr val="00B050"/>
                </a:solidFill>
              </a:rPr>
              <a:t>1-week forecast window, T</a:t>
            </a:r>
          </a:p>
          <a:p>
            <a:pPr marL="285750" indent="-285750">
              <a:buFont typeface="Arial" panose="020B0604020202020204" pitchFamily="34" charset="0"/>
              <a:buChar char="•"/>
            </a:pPr>
            <a:r>
              <a:rPr lang="en-US" dirty="0"/>
              <a:t>Training, validation, and test datasets include data from low, medium, and high solar activity time periods</a:t>
            </a:r>
          </a:p>
          <a:p>
            <a:pPr marL="285750" indent="-285750">
              <a:buFont typeface="Arial" panose="020B0604020202020204" pitchFamily="34" charset="0"/>
              <a:buChar char="•"/>
            </a:pPr>
            <a:r>
              <a:rPr lang="en-US" dirty="0"/>
              <a:t>20% test data, 10% validation data split</a:t>
            </a:r>
          </a:p>
          <a:p>
            <a:pPr marL="285750" indent="-285750">
              <a:buFont typeface="Arial" panose="020B0604020202020204" pitchFamily="34" charset="0"/>
              <a:buChar char="•"/>
            </a:pPr>
            <a:r>
              <a:rPr lang="en-US" dirty="0"/>
              <a:t>3,366,724 parameters</a:t>
            </a:r>
          </a:p>
          <a:p>
            <a:pPr marL="285750" indent="-285750">
              <a:buFont typeface="Arial" panose="020B0604020202020204" pitchFamily="34" charset="0"/>
              <a:buChar char="•"/>
            </a:pPr>
            <a:r>
              <a:rPr lang="en-US" dirty="0">
                <a:solidFill>
                  <a:srgbClr val="92D050"/>
                </a:solidFill>
              </a:rPr>
              <a:t>Loss converges in about 12 minutes using 2 GPUs</a:t>
            </a:r>
          </a:p>
        </p:txBody>
      </p:sp>
    </p:spTree>
    <p:extLst>
      <p:ext uri="{BB962C8B-B14F-4D97-AF65-F5344CB8AC3E}">
        <p14:creationId xmlns:p14="http://schemas.microsoft.com/office/powerpoint/2010/main" val="220432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screenshot of a computer screen&#10;&#10;Description automatically generated">
            <a:extLst>
              <a:ext uri="{FF2B5EF4-FFF2-40B4-BE49-F238E27FC236}">
                <a16:creationId xmlns:a16="http://schemas.microsoft.com/office/drawing/2014/main" id="{649D6265-A714-5B55-B07D-619B0D3075FA}"/>
              </a:ext>
            </a:extLst>
          </p:cNvPr>
          <p:cNvPicPr>
            <a:picLocks noChangeAspect="1"/>
          </p:cNvPicPr>
          <p:nvPr/>
        </p:nvPicPr>
        <p:blipFill rotWithShape="1">
          <a:blip r:embed="rId3"/>
          <a:srcRect l="12767" t="6556" b="10346"/>
          <a:stretch/>
        </p:blipFill>
        <p:spPr>
          <a:xfrm>
            <a:off x="2888663" y="651684"/>
            <a:ext cx="6404025" cy="6100438"/>
          </a:xfrm>
          <a:prstGeom prst="rect">
            <a:avLst/>
          </a:prstGeom>
        </p:spPr>
      </p:pic>
      <p:pic>
        <p:nvPicPr>
          <p:cNvPr id="21" name="Picture 20">
            <a:extLst>
              <a:ext uri="{FF2B5EF4-FFF2-40B4-BE49-F238E27FC236}">
                <a16:creationId xmlns:a16="http://schemas.microsoft.com/office/drawing/2014/main" id="{BDC02EF4-481F-9E3B-FC0C-FC249B4E02F7}"/>
              </a:ext>
            </a:extLst>
          </p:cNvPr>
          <p:cNvPicPr>
            <a:picLocks noChangeAspect="1"/>
          </p:cNvPicPr>
          <p:nvPr/>
        </p:nvPicPr>
        <p:blipFill>
          <a:blip r:embed="rId4"/>
          <a:stretch>
            <a:fillRect/>
          </a:stretch>
        </p:blipFill>
        <p:spPr>
          <a:xfrm>
            <a:off x="8181474" y="1696108"/>
            <a:ext cx="3553609" cy="2194419"/>
          </a:xfrm>
          <a:prstGeom prst="rect">
            <a:avLst/>
          </a:prstGeom>
        </p:spPr>
      </p:pic>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Atmospheric drag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14" name="TextBox 13">
            <a:extLst>
              <a:ext uri="{FF2B5EF4-FFF2-40B4-BE49-F238E27FC236}">
                <a16:creationId xmlns:a16="http://schemas.microsoft.com/office/drawing/2014/main" id="{1B6FBE54-BCCE-7C95-6BCA-192305BAC831}"/>
              </a:ext>
            </a:extLst>
          </p:cNvPr>
          <p:cNvSpPr txBox="1"/>
          <p:nvPr/>
        </p:nvSpPr>
        <p:spPr>
          <a:xfrm>
            <a:off x="2611460" y="1740055"/>
            <a:ext cx="2355176" cy="338554"/>
          </a:xfrm>
          <a:prstGeom prst="rect">
            <a:avLst/>
          </a:prstGeom>
          <a:noFill/>
        </p:spPr>
        <p:txBody>
          <a:bodyPr wrap="square">
            <a:spAutoFit/>
          </a:bodyPr>
          <a:lstStyle/>
          <a:p>
            <a:pPr>
              <a:spcBef>
                <a:spcPts val="1200"/>
              </a:spcBef>
            </a:pPr>
            <a:r>
              <a:rPr lang="en-US" sz="1600" dirty="0"/>
              <a:t>Orbit without drag</a:t>
            </a:r>
          </a:p>
        </p:txBody>
      </p:sp>
      <p:sp>
        <p:nvSpPr>
          <p:cNvPr id="16" name="TextBox 15">
            <a:extLst>
              <a:ext uri="{FF2B5EF4-FFF2-40B4-BE49-F238E27FC236}">
                <a16:creationId xmlns:a16="http://schemas.microsoft.com/office/drawing/2014/main" id="{3876F7EF-8053-9EDC-F9BC-6B007CEFC8C1}"/>
              </a:ext>
            </a:extLst>
          </p:cNvPr>
          <p:cNvSpPr txBox="1"/>
          <p:nvPr/>
        </p:nvSpPr>
        <p:spPr>
          <a:xfrm>
            <a:off x="7297556" y="1740055"/>
            <a:ext cx="2355176" cy="338554"/>
          </a:xfrm>
          <a:prstGeom prst="rect">
            <a:avLst/>
          </a:prstGeom>
          <a:noFill/>
        </p:spPr>
        <p:txBody>
          <a:bodyPr wrap="square">
            <a:spAutoFit/>
          </a:bodyPr>
          <a:lstStyle/>
          <a:p>
            <a:pPr>
              <a:spcBef>
                <a:spcPts val="1200"/>
              </a:spcBef>
            </a:pPr>
            <a:r>
              <a:rPr lang="en-US" sz="1600" dirty="0">
                <a:solidFill>
                  <a:srgbClr val="FF0000"/>
                </a:solidFill>
              </a:rPr>
              <a:t>Orbit with drag</a:t>
            </a:r>
          </a:p>
        </p:txBody>
      </p:sp>
      <p:sp>
        <p:nvSpPr>
          <p:cNvPr id="3" name="TextBox 2">
            <a:extLst>
              <a:ext uri="{FF2B5EF4-FFF2-40B4-BE49-F238E27FC236}">
                <a16:creationId xmlns:a16="http://schemas.microsoft.com/office/drawing/2014/main" id="{C03F12D4-D2A6-7A8F-82AB-8C7803F8BDDF}"/>
              </a:ext>
            </a:extLst>
          </p:cNvPr>
          <p:cNvSpPr txBox="1"/>
          <p:nvPr/>
        </p:nvSpPr>
        <p:spPr>
          <a:xfrm>
            <a:off x="7972848" y="4167442"/>
            <a:ext cx="4180114" cy="584775"/>
          </a:xfrm>
          <a:prstGeom prst="rect">
            <a:avLst/>
          </a:prstGeom>
          <a:noFill/>
        </p:spPr>
        <p:txBody>
          <a:bodyPr wrap="square">
            <a:spAutoFit/>
          </a:bodyPr>
          <a:lstStyle/>
          <a:p>
            <a:pPr>
              <a:spcBef>
                <a:spcPts val="1200"/>
              </a:spcBef>
            </a:pPr>
            <a:r>
              <a:rPr lang="en-US" sz="1600" dirty="0">
                <a:solidFill>
                  <a:srgbClr val="00B0F0"/>
                </a:solidFill>
              </a:rPr>
              <a:t>The largest error is generally due to inaccurate </a:t>
            </a:r>
            <a:br>
              <a:rPr lang="en-US" sz="1600" dirty="0">
                <a:solidFill>
                  <a:srgbClr val="00B0F0"/>
                </a:solidFill>
              </a:rPr>
            </a:br>
            <a:r>
              <a:rPr lang="en-US" sz="1600" dirty="0">
                <a:solidFill>
                  <a:srgbClr val="00B0F0"/>
                </a:solidFill>
              </a:rPr>
              <a:t>estimates of the thermospheric density 𝝆</a:t>
            </a:r>
          </a:p>
        </p:txBody>
      </p:sp>
      <p:cxnSp>
        <p:nvCxnSpPr>
          <p:cNvPr id="5" name="Straight Arrow Connector 4">
            <a:extLst>
              <a:ext uri="{FF2B5EF4-FFF2-40B4-BE49-F238E27FC236}">
                <a16:creationId xmlns:a16="http://schemas.microsoft.com/office/drawing/2014/main" id="{05577783-9E5F-A4CA-400B-1F7AEEB5BB41}"/>
              </a:ext>
            </a:extLst>
          </p:cNvPr>
          <p:cNvCxnSpPr>
            <a:cxnSpLocks/>
          </p:cNvCxnSpPr>
          <p:nvPr/>
        </p:nvCxnSpPr>
        <p:spPr>
          <a:xfrm flipH="1" flipV="1">
            <a:off x="10657490" y="2302445"/>
            <a:ext cx="31531" cy="1797269"/>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E6A78A-A2DD-5712-C1E6-14285BBC3C44}"/>
              </a:ext>
            </a:extLst>
          </p:cNvPr>
          <p:cNvSpPr txBox="1"/>
          <p:nvPr/>
        </p:nvSpPr>
        <p:spPr>
          <a:xfrm>
            <a:off x="594568" y="2690336"/>
            <a:ext cx="2930013" cy="1477328"/>
          </a:xfrm>
          <a:prstGeom prst="rect">
            <a:avLst/>
          </a:prstGeom>
          <a:noFill/>
        </p:spPr>
        <p:txBody>
          <a:bodyPr wrap="square" rtlCol="0">
            <a:spAutoFit/>
          </a:bodyPr>
          <a:lstStyle/>
          <a:p>
            <a:r>
              <a:rPr lang="en-US" dirty="0"/>
              <a:t>The primary forces acting on a space object in LEO are </a:t>
            </a:r>
            <a:r>
              <a:rPr lang="en-US" b="1" dirty="0"/>
              <a:t>atmospheric drag </a:t>
            </a:r>
            <a:r>
              <a:rPr lang="en-US" dirty="0"/>
              <a:t>and gravitational attraction of the Earth</a:t>
            </a:r>
          </a:p>
        </p:txBody>
      </p:sp>
    </p:spTree>
    <p:extLst>
      <p:ext uri="{BB962C8B-B14F-4D97-AF65-F5344CB8AC3E}">
        <p14:creationId xmlns:p14="http://schemas.microsoft.com/office/powerpoint/2010/main" val="286019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3F0B9A-E033-4FEB-B5E9-620566CE7B5A}"/>
              </a:ext>
            </a:extLst>
          </p:cNvPr>
          <p:cNvPicPr>
            <a:picLocks noChangeAspect="1"/>
          </p:cNvPicPr>
          <p:nvPr/>
        </p:nvPicPr>
        <p:blipFill>
          <a:blip r:embed="rId3"/>
          <a:stretch>
            <a:fillRect/>
          </a:stretch>
        </p:blipFill>
        <p:spPr>
          <a:xfrm>
            <a:off x="2596652" y="5312278"/>
            <a:ext cx="6684215" cy="1536272"/>
          </a:xfrm>
          <a:prstGeom prst="rect">
            <a:avLst/>
          </a:prstGeom>
        </p:spPr>
      </p:pic>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Results</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8" name="Rectangle 7">
            <a:extLst>
              <a:ext uri="{FF2B5EF4-FFF2-40B4-BE49-F238E27FC236}">
                <a16:creationId xmlns:a16="http://schemas.microsoft.com/office/drawing/2014/main" id="{74665179-794C-309F-65D9-E9AF91663E98}"/>
              </a:ext>
            </a:extLst>
          </p:cNvPr>
          <p:cNvSpPr/>
          <p:nvPr/>
        </p:nvSpPr>
        <p:spPr>
          <a:xfrm>
            <a:off x="4428081" y="5620777"/>
            <a:ext cx="1342320" cy="795057"/>
          </a:xfrm>
          <a:prstGeom prst="rect">
            <a:avLst/>
          </a:prstGeom>
          <a:solidFill>
            <a:srgbClr val="00B050">
              <a:alpha val="20000"/>
            </a:srgbClr>
          </a:solidFill>
          <a:ln w="19050">
            <a:solidFill>
              <a:srgbClr val="0074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0710F402-A0B6-7069-DA13-6A6079CB79CE}"/>
              </a:ext>
            </a:extLst>
          </p:cNvPr>
          <p:cNvSpPr/>
          <p:nvPr/>
        </p:nvSpPr>
        <p:spPr>
          <a:xfrm>
            <a:off x="6769262" y="5620777"/>
            <a:ext cx="1369720" cy="795057"/>
          </a:xfrm>
          <a:prstGeom prst="rect">
            <a:avLst/>
          </a:prstGeom>
          <a:solidFill>
            <a:srgbClr val="00B050">
              <a:alpha val="20000"/>
            </a:srgbClr>
          </a:solidFill>
          <a:ln w="19050">
            <a:solidFill>
              <a:srgbClr val="0074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44400EE7-973C-9ACC-8164-D8A2D26344F9}"/>
              </a:ext>
            </a:extLst>
          </p:cNvPr>
          <p:cNvSpPr/>
          <p:nvPr/>
        </p:nvSpPr>
        <p:spPr>
          <a:xfrm>
            <a:off x="5770401" y="5815337"/>
            <a:ext cx="998861" cy="373374"/>
          </a:xfrm>
          <a:prstGeom prst="rect">
            <a:avLst/>
          </a:prstGeom>
          <a:solidFill>
            <a:srgbClr val="FF0000">
              <a:alpha val="20000"/>
            </a:srgbClr>
          </a:solid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2A69FC0F-5D8C-DBA0-3A8A-CCA575B659DE}"/>
              </a:ext>
            </a:extLst>
          </p:cNvPr>
          <p:cNvSpPr/>
          <p:nvPr/>
        </p:nvSpPr>
        <p:spPr>
          <a:xfrm>
            <a:off x="8136677" y="5820197"/>
            <a:ext cx="1032267" cy="188613"/>
          </a:xfrm>
          <a:prstGeom prst="rect">
            <a:avLst/>
          </a:prstGeom>
          <a:solidFill>
            <a:srgbClr val="FF0000">
              <a:alpha val="20000"/>
            </a:srgbClr>
          </a:solid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FF7B0F0-5306-E0B1-AD75-6B91E6AF95CE}"/>
              </a:ext>
            </a:extLst>
          </p:cNvPr>
          <p:cNvSpPr/>
          <p:nvPr/>
        </p:nvSpPr>
        <p:spPr>
          <a:xfrm>
            <a:off x="5770401" y="5620777"/>
            <a:ext cx="998861" cy="176454"/>
          </a:xfrm>
          <a:prstGeom prst="rect">
            <a:avLst/>
          </a:prstGeom>
          <a:solidFill>
            <a:srgbClr val="FFC000">
              <a:alpha val="20000"/>
            </a:srgbClr>
          </a:solidFill>
          <a:ln w="190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C52850B-E40C-9845-EFB6-89EE03DC4538}"/>
              </a:ext>
            </a:extLst>
          </p:cNvPr>
          <p:cNvSpPr/>
          <p:nvPr/>
        </p:nvSpPr>
        <p:spPr>
          <a:xfrm>
            <a:off x="8138982" y="5613651"/>
            <a:ext cx="1032266" cy="201686"/>
          </a:xfrm>
          <a:prstGeom prst="rect">
            <a:avLst/>
          </a:prstGeom>
          <a:solidFill>
            <a:srgbClr val="FFC000">
              <a:alpha val="20000"/>
            </a:srgbClr>
          </a:solidFill>
          <a:ln w="190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3C9A8320-35B0-41D9-8217-8CC661E4F894}"/>
              </a:ext>
            </a:extLst>
          </p:cNvPr>
          <p:cNvSpPr/>
          <p:nvPr/>
        </p:nvSpPr>
        <p:spPr>
          <a:xfrm>
            <a:off x="5766651" y="6205972"/>
            <a:ext cx="998861" cy="176454"/>
          </a:xfrm>
          <a:prstGeom prst="rect">
            <a:avLst/>
          </a:prstGeom>
          <a:solidFill>
            <a:srgbClr val="FFC000">
              <a:alpha val="20000"/>
            </a:srgbClr>
          </a:solidFill>
          <a:ln w="190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1EDAD0D4-5275-4180-8A84-CF798B4A9A67}"/>
              </a:ext>
            </a:extLst>
          </p:cNvPr>
          <p:cNvSpPr/>
          <p:nvPr/>
        </p:nvSpPr>
        <p:spPr>
          <a:xfrm>
            <a:off x="8136678" y="6011513"/>
            <a:ext cx="1032266" cy="399033"/>
          </a:xfrm>
          <a:prstGeom prst="rect">
            <a:avLst/>
          </a:prstGeom>
          <a:solidFill>
            <a:srgbClr val="FFC000">
              <a:alpha val="20000"/>
            </a:srgbClr>
          </a:solidFill>
          <a:ln w="190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0" name="Picture 39">
            <a:extLst>
              <a:ext uri="{FF2B5EF4-FFF2-40B4-BE49-F238E27FC236}">
                <a16:creationId xmlns:a16="http://schemas.microsoft.com/office/drawing/2014/main" id="{5EA1096F-D483-4F12-842C-81B35DD48E4C}"/>
              </a:ext>
            </a:extLst>
          </p:cNvPr>
          <p:cNvPicPr>
            <a:picLocks noChangeAspect="1"/>
          </p:cNvPicPr>
          <p:nvPr/>
        </p:nvPicPr>
        <p:blipFill>
          <a:blip r:embed="rId4"/>
          <a:stretch>
            <a:fillRect/>
          </a:stretch>
        </p:blipFill>
        <p:spPr>
          <a:xfrm>
            <a:off x="1664548" y="68510"/>
            <a:ext cx="8852256" cy="5305443"/>
          </a:xfrm>
          <a:prstGeom prst="rect">
            <a:avLst/>
          </a:prstGeom>
        </p:spPr>
      </p:pic>
    </p:spTree>
    <p:extLst>
      <p:ext uri="{BB962C8B-B14F-4D97-AF65-F5344CB8AC3E}">
        <p14:creationId xmlns:p14="http://schemas.microsoft.com/office/powerpoint/2010/main" val="397697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81FF3D7-9464-4D9C-B660-591CAB765209}"/>
              </a:ext>
            </a:extLst>
          </p:cNvPr>
          <p:cNvPicPr>
            <a:picLocks noChangeAspect="1"/>
          </p:cNvPicPr>
          <p:nvPr/>
        </p:nvPicPr>
        <p:blipFill>
          <a:blip r:embed="rId3"/>
          <a:stretch>
            <a:fillRect/>
          </a:stretch>
        </p:blipFill>
        <p:spPr>
          <a:xfrm>
            <a:off x="2208838" y="5271534"/>
            <a:ext cx="7181847" cy="1586466"/>
          </a:xfrm>
          <a:prstGeom prst="rect">
            <a:avLst/>
          </a:prstGeom>
        </p:spPr>
      </p:pic>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Results</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11" name="Rectangle 10">
            <a:extLst>
              <a:ext uri="{FF2B5EF4-FFF2-40B4-BE49-F238E27FC236}">
                <a16:creationId xmlns:a16="http://schemas.microsoft.com/office/drawing/2014/main" id="{5A494399-F2CD-903B-89BB-18C4BAE142D3}"/>
              </a:ext>
            </a:extLst>
          </p:cNvPr>
          <p:cNvSpPr/>
          <p:nvPr/>
        </p:nvSpPr>
        <p:spPr>
          <a:xfrm>
            <a:off x="4351989" y="5574774"/>
            <a:ext cx="1342320" cy="808099"/>
          </a:xfrm>
          <a:prstGeom prst="rect">
            <a:avLst/>
          </a:prstGeom>
          <a:solidFill>
            <a:srgbClr val="00B050">
              <a:alpha val="20000"/>
            </a:srgbClr>
          </a:solidFill>
          <a:ln w="19050">
            <a:solidFill>
              <a:srgbClr val="0074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CCFDF2FF-2633-7261-95B6-F6F0FA45E7AD}"/>
              </a:ext>
            </a:extLst>
          </p:cNvPr>
          <p:cNvSpPr/>
          <p:nvPr/>
        </p:nvSpPr>
        <p:spPr>
          <a:xfrm>
            <a:off x="6696920" y="5574774"/>
            <a:ext cx="1369720" cy="813828"/>
          </a:xfrm>
          <a:prstGeom prst="rect">
            <a:avLst/>
          </a:prstGeom>
          <a:solidFill>
            <a:srgbClr val="00B050">
              <a:alpha val="20000"/>
            </a:srgbClr>
          </a:solidFill>
          <a:ln w="19050">
            <a:solidFill>
              <a:srgbClr val="0074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CD80C836-A8A0-D6A1-8553-448493DBCB68}"/>
              </a:ext>
            </a:extLst>
          </p:cNvPr>
          <p:cNvSpPr/>
          <p:nvPr/>
        </p:nvSpPr>
        <p:spPr>
          <a:xfrm>
            <a:off x="5698059" y="5574774"/>
            <a:ext cx="998861" cy="804824"/>
          </a:xfrm>
          <a:prstGeom prst="rect">
            <a:avLst/>
          </a:prstGeom>
          <a:solidFill>
            <a:srgbClr val="FF0000">
              <a:alpha val="20000"/>
            </a:srgbClr>
          </a:solid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8242A33-8FFF-7D3C-8146-2F02AD301600}"/>
              </a:ext>
            </a:extLst>
          </p:cNvPr>
          <p:cNvSpPr/>
          <p:nvPr/>
        </p:nvSpPr>
        <p:spPr>
          <a:xfrm>
            <a:off x="8066639" y="5574774"/>
            <a:ext cx="1032267" cy="188613"/>
          </a:xfrm>
          <a:prstGeom prst="rect">
            <a:avLst/>
          </a:prstGeom>
          <a:solidFill>
            <a:srgbClr val="FF0000">
              <a:alpha val="20000"/>
            </a:srgbClr>
          </a:solid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0FF5926A-4037-5473-95AC-EC6E1D3507C5}"/>
              </a:ext>
            </a:extLst>
          </p:cNvPr>
          <p:cNvSpPr/>
          <p:nvPr/>
        </p:nvSpPr>
        <p:spPr>
          <a:xfrm>
            <a:off x="8066638" y="5772440"/>
            <a:ext cx="1032269" cy="376649"/>
          </a:xfrm>
          <a:prstGeom prst="rect">
            <a:avLst/>
          </a:prstGeom>
          <a:solidFill>
            <a:srgbClr val="FFC000">
              <a:alpha val="20000"/>
            </a:srgbClr>
          </a:solidFill>
          <a:ln w="190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34990868-96DD-49B4-BC2B-C1200EAE0263}"/>
              </a:ext>
            </a:extLst>
          </p:cNvPr>
          <p:cNvSpPr/>
          <p:nvPr/>
        </p:nvSpPr>
        <p:spPr>
          <a:xfrm>
            <a:off x="8062180" y="6167605"/>
            <a:ext cx="1032267" cy="220997"/>
          </a:xfrm>
          <a:prstGeom prst="rect">
            <a:avLst/>
          </a:prstGeom>
          <a:solidFill>
            <a:srgbClr val="FF0000">
              <a:alpha val="20000"/>
            </a:srgbClr>
          </a:solid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8FF5842A-187F-4E96-B7DF-2654A69A8C50}"/>
              </a:ext>
            </a:extLst>
          </p:cNvPr>
          <p:cNvPicPr>
            <a:picLocks noChangeAspect="1"/>
          </p:cNvPicPr>
          <p:nvPr/>
        </p:nvPicPr>
        <p:blipFill>
          <a:blip r:embed="rId4"/>
          <a:stretch>
            <a:fillRect/>
          </a:stretch>
        </p:blipFill>
        <p:spPr>
          <a:xfrm>
            <a:off x="1850051" y="29928"/>
            <a:ext cx="8694875" cy="5273114"/>
          </a:xfrm>
          <a:prstGeom prst="rect">
            <a:avLst/>
          </a:prstGeom>
        </p:spPr>
      </p:pic>
    </p:spTree>
    <p:extLst>
      <p:ext uri="{BB962C8B-B14F-4D97-AF65-F5344CB8AC3E}">
        <p14:creationId xmlns:p14="http://schemas.microsoft.com/office/powerpoint/2010/main" val="73706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A21E929-4FF6-4293-8D78-51C857DC5AEE}"/>
              </a:ext>
            </a:extLst>
          </p:cNvPr>
          <p:cNvPicPr>
            <a:picLocks noChangeAspect="1"/>
          </p:cNvPicPr>
          <p:nvPr/>
        </p:nvPicPr>
        <p:blipFill>
          <a:blip r:embed="rId3"/>
          <a:stretch>
            <a:fillRect/>
          </a:stretch>
        </p:blipFill>
        <p:spPr>
          <a:xfrm>
            <a:off x="2470448" y="5252870"/>
            <a:ext cx="6630858" cy="1586466"/>
          </a:xfrm>
          <a:prstGeom prst="rect">
            <a:avLst/>
          </a:prstGeom>
        </p:spPr>
      </p:pic>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Results</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14" name="Rectangle 13">
            <a:extLst>
              <a:ext uri="{FF2B5EF4-FFF2-40B4-BE49-F238E27FC236}">
                <a16:creationId xmlns:a16="http://schemas.microsoft.com/office/drawing/2014/main" id="{69BB1C2C-67B6-E8AB-D87F-8096E62C7EB0}"/>
              </a:ext>
            </a:extLst>
          </p:cNvPr>
          <p:cNvSpPr/>
          <p:nvPr/>
        </p:nvSpPr>
        <p:spPr>
          <a:xfrm>
            <a:off x="4275199" y="5590935"/>
            <a:ext cx="1342320" cy="782327"/>
          </a:xfrm>
          <a:prstGeom prst="rect">
            <a:avLst/>
          </a:prstGeom>
          <a:solidFill>
            <a:srgbClr val="00B050">
              <a:alpha val="20000"/>
            </a:srgbClr>
          </a:solidFill>
          <a:ln w="19050">
            <a:solidFill>
              <a:srgbClr val="0074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037525D8-BE82-03D6-F96A-B31AAEA997E0}"/>
              </a:ext>
            </a:extLst>
          </p:cNvPr>
          <p:cNvSpPr/>
          <p:nvPr/>
        </p:nvSpPr>
        <p:spPr>
          <a:xfrm>
            <a:off x="6616380" y="5590761"/>
            <a:ext cx="1369720" cy="785868"/>
          </a:xfrm>
          <a:prstGeom prst="rect">
            <a:avLst/>
          </a:prstGeom>
          <a:solidFill>
            <a:srgbClr val="00B050">
              <a:alpha val="20000"/>
            </a:srgbClr>
          </a:solidFill>
          <a:ln w="19050">
            <a:solidFill>
              <a:srgbClr val="00743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522533B3-9131-5D94-7352-B2F43E3C6D2B}"/>
              </a:ext>
            </a:extLst>
          </p:cNvPr>
          <p:cNvSpPr/>
          <p:nvPr/>
        </p:nvSpPr>
        <p:spPr>
          <a:xfrm>
            <a:off x="5613769" y="5590760"/>
            <a:ext cx="1002611" cy="409219"/>
          </a:xfrm>
          <a:prstGeom prst="rect">
            <a:avLst/>
          </a:prstGeom>
          <a:solidFill>
            <a:srgbClr val="FF0000">
              <a:alpha val="20000"/>
            </a:srgbClr>
          </a:solid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C56EB47F-94DD-AAF6-2890-3E4A495D6919}"/>
              </a:ext>
            </a:extLst>
          </p:cNvPr>
          <p:cNvSpPr/>
          <p:nvPr/>
        </p:nvSpPr>
        <p:spPr>
          <a:xfrm>
            <a:off x="7990691" y="5599988"/>
            <a:ext cx="1032269" cy="370846"/>
          </a:xfrm>
          <a:prstGeom prst="rect">
            <a:avLst/>
          </a:prstGeom>
          <a:solidFill>
            <a:srgbClr val="FF0000">
              <a:alpha val="20000"/>
            </a:srgbClr>
          </a:solid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5CEADB75-BDF1-BB6B-6855-F60315F5B577}"/>
              </a:ext>
            </a:extLst>
          </p:cNvPr>
          <p:cNvSpPr/>
          <p:nvPr/>
        </p:nvSpPr>
        <p:spPr>
          <a:xfrm>
            <a:off x="5617519" y="5999979"/>
            <a:ext cx="998861" cy="171109"/>
          </a:xfrm>
          <a:prstGeom prst="rect">
            <a:avLst/>
          </a:prstGeom>
          <a:solidFill>
            <a:srgbClr val="FFC000">
              <a:alpha val="20000"/>
            </a:srgbClr>
          </a:solidFill>
          <a:ln w="190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F56A0F3-A033-675C-81A9-C41017C654EC}"/>
              </a:ext>
            </a:extLst>
          </p:cNvPr>
          <p:cNvSpPr/>
          <p:nvPr/>
        </p:nvSpPr>
        <p:spPr>
          <a:xfrm>
            <a:off x="7989288" y="5990701"/>
            <a:ext cx="1033672" cy="171416"/>
          </a:xfrm>
          <a:prstGeom prst="rect">
            <a:avLst/>
          </a:prstGeom>
          <a:solidFill>
            <a:srgbClr val="FFC000">
              <a:alpha val="20000"/>
            </a:srgbClr>
          </a:solidFill>
          <a:ln w="190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021E9C15-ED90-4808-BF4E-0B2A9C57737A}"/>
              </a:ext>
            </a:extLst>
          </p:cNvPr>
          <p:cNvSpPr/>
          <p:nvPr/>
        </p:nvSpPr>
        <p:spPr>
          <a:xfrm>
            <a:off x="5610019" y="6188291"/>
            <a:ext cx="1002611" cy="188338"/>
          </a:xfrm>
          <a:prstGeom prst="rect">
            <a:avLst/>
          </a:prstGeom>
          <a:solidFill>
            <a:srgbClr val="FF0000">
              <a:alpha val="20000"/>
            </a:srgbClr>
          </a:solid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5472827F-F81B-4447-9865-461F12211EAE}"/>
              </a:ext>
            </a:extLst>
          </p:cNvPr>
          <p:cNvSpPr/>
          <p:nvPr/>
        </p:nvSpPr>
        <p:spPr>
          <a:xfrm>
            <a:off x="7990691" y="6181984"/>
            <a:ext cx="1032269" cy="194645"/>
          </a:xfrm>
          <a:prstGeom prst="rect">
            <a:avLst/>
          </a:prstGeom>
          <a:solidFill>
            <a:srgbClr val="FF0000">
              <a:alpha val="20000"/>
            </a:srgbClr>
          </a:solidFill>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3DB5A56F-1B40-474B-8C22-81013B5400E8}"/>
              </a:ext>
            </a:extLst>
          </p:cNvPr>
          <p:cNvPicPr>
            <a:picLocks noChangeAspect="1"/>
          </p:cNvPicPr>
          <p:nvPr/>
        </p:nvPicPr>
        <p:blipFill>
          <a:blip r:embed="rId4"/>
          <a:stretch>
            <a:fillRect/>
          </a:stretch>
        </p:blipFill>
        <p:spPr>
          <a:xfrm>
            <a:off x="1532480" y="129343"/>
            <a:ext cx="8894356" cy="5184139"/>
          </a:xfrm>
          <a:prstGeom prst="rect">
            <a:avLst/>
          </a:prstGeom>
        </p:spPr>
      </p:pic>
    </p:spTree>
    <p:extLst>
      <p:ext uri="{BB962C8B-B14F-4D97-AF65-F5344CB8AC3E}">
        <p14:creationId xmlns:p14="http://schemas.microsoft.com/office/powerpoint/2010/main" val="1398875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39C-97FA-2D49-9A7B-BBC08FFC69C3}"/>
              </a:ext>
            </a:extLst>
          </p:cNvPr>
          <p:cNvSpPr>
            <a:spLocks noGrp="1"/>
          </p:cNvSpPr>
          <p:nvPr>
            <p:ph type="title"/>
          </p:nvPr>
        </p:nvSpPr>
        <p:spPr>
          <a:xfrm>
            <a:off x="919119" y="373781"/>
            <a:ext cx="10353762" cy="970450"/>
          </a:xfrm>
        </p:spPr>
        <p:txBody>
          <a:bodyPr/>
          <a:lstStyle/>
          <a:p>
            <a:r>
              <a:rPr lang="en-US" dirty="0"/>
              <a:t>Conclusions and Future Work</a:t>
            </a:r>
          </a:p>
        </p:txBody>
      </p:sp>
      <p:sp>
        <p:nvSpPr>
          <p:cNvPr id="3" name="Slide Number Placeholder 2">
            <a:extLst>
              <a:ext uri="{FF2B5EF4-FFF2-40B4-BE49-F238E27FC236}">
                <a16:creationId xmlns:a16="http://schemas.microsoft.com/office/drawing/2014/main" id="{90D1D68F-F74C-49E6-B00E-3050ED5718ED}"/>
              </a:ext>
            </a:extLst>
          </p:cNvPr>
          <p:cNvSpPr>
            <a:spLocks noGrp="1"/>
          </p:cNvSpPr>
          <p:nvPr>
            <p:ph type="sldNum" sz="quarter" idx="12"/>
          </p:nvPr>
        </p:nvSpPr>
        <p:spPr>
          <a:xfrm>
            <a:off x="11316964" y="6331329"/>
            <a:ext cx="753545" cy="365125"/>
          </a:xfrm>
        </p:spPr>
        <p:txBody>
          <a:bodyPr/>
          <a:lstStyle/>
          <a:p>
            <a:fld id="{7C174C88-E5E9-4EB9-9C7D-CDC2B62BDB72}" type="slidenum">
              <a:rPr lang="en-GB" smtClean="0"/>
              <a:t>23</a:t>
            </a:fld>
            <a:endParaRPr lang="en-GB" dirty="0"/>
          </a:p>
        </p:txBody>
      </p:sp>
      <p:sp>
        <p:nvSpPr>
          <p:cNvPr id="34" name="Content Placeholder 2">
            <a:extLst>
              <a:ext uri="{FF2B5EF4-FFF2-40B4-BE49-F238E27FC236}">
                <a16:creationId xmlns:a16="http://schemas.microsoft.com/office/drawing/2014/main" id="{A5D7E681-3DF0-4C72-AFEA-555ACD938939}"/>
              </a:ext>
            </a:extLst>
          </p:cNvPr>
          <p:cNvSpPr>
            <a:spLocks noGrp="1"/>
          </p:cNvSpPr>
          <p:nvPr>
            <p:ph idx="1"/>
          </p:nvPr>
        </p:nvSpPr>
        <p:spPr>
          <a:xfrm>
            <a:off x="993215" y="1374613"/>
            <a:ext cx="10205569" cy="4854737"/>
          </a:xfrm>
        </p:spPr>
        <p:txBody>
          <a:bodyPr>
            <a:normAutofit fontScale="92500" lnSpcReduction="20000"/>
          </a:bodyPr>
          <a:lstStyle/>
          <a:p>
            <a:r>
              <a:rPr lang="en-US" sz="2900" dirty="0">
                <a:sym typeface="Wingdings" pitchFamily="2" charset="2"/>
              </a:rPr>
              <a:t>Developed a </a:t>
            </a:r>
            <a:r>
              <a:rPr lang="en-US" sz="2900" b="1" dirty="0">
                <a:sym typeface="Wingdings" pitchFamily="2" charset="2"/>
              </a:rPr>
              <a:t>nonlinear, Transformer-based, forecasting model </a:t>
            </a:r>
            <a:r>
              <a:rPr lang="en-US" sz="2900" dirty="0">
                <a:sym typeface="Wingdings" pitchFamily="2" charset="2"/>
              </a:rPr>
              <a:t>for reduced-order atmospheric density</a:t>
            </a:r>
          </a:p>
          <a:p>
            <a:r>
              <a:rPr lang="en-US" sz="2800" dirty="0"/>
              <a:t>Transformer-based forecasting has been shown to be both </a:t>
            </a:r>
            <a:r>
              <a:rPr lang="en-US" sz="2800" b="1" dirty="0">
                <a:solidFill>
                  <a:srgbClr val="00B050"/>
                </a:solidFill>
              </a:rPr>
              <a:t>accurate and robust </a:t>
            </a:r>
            <a:r>
              <a:rPr lang="en-US" sz="2800" dirty="0"/>
              <a:t>when handling long-term dependencies in atmospheric density data, when compared to the linear DMDc forecaster</a:t>
            </a:r>
            <a:endParaRPr lang="en-US" sz="2900" dirty="0">
              <a:sym typeface="Wingdings" pitchFamily="2" charset="2"/>
            </a:endParaRPr>
          </a:p>
          <a:p>
            <a:pPr marL="36900" indent="0">
              <a:buNone/>
            </a:pPr>
            <a:r>
              <a:rPr lang="en-US" sz="2900" b="1" dirty="0">
                <a:sym typeface="Wingdings" pitchFamily="2" charset="2"/>
              </a:rPr>
              <a:t>Future Work:</a:t>
            </a:r>
          </a:p>
          <a:p>
            <a:r>
              <a:rPr lang="en-US" sz="2800" dirty="0"/>
              <a:t>Implement a graph neural network to learn the cross-channel relationships between space weather indices and atmospheric density</a:t>
            </a:r>
          </a:p>
          <a:p>
            <a:r>
              <a:rPr lang="en-US" sz="2800" dirty="0"/>
              <a:t>Encode physics-based information in the Transformer’s loss function during training</a:t>
            </a:r>
          </a:p>
          <a:p>
            <a:r>
              <a:rPr lang="en-US" sz="2800" dirty="0"/>
              <a:t>Train new spatial reduced-order models that include the same training, validation, and test splits as the Transformer forecaster</a:t>
            </a:r>
          </a:p>
        </p:txBody>
      </p:sp>
    </p:spTree>
    <p:extLst>
      <p:ext uri="{BB962C8B-B14F-4D97-AF65-F5344CB8AC3E}">
        <p14:creationId xmlns:p14="http://schemas.microsoft.com/office/powerpoint/2010/main" val="4126528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9D48-304E-FE48-BB1C-ACC21BFE393F}"/>
              </a:ext>
            </a:extLst>
          </p:cNvPr>
          <p:cNvSpPr>
            <a:spLocks noGrp="1"/>
          </p:cNvSpPr>
          <p:nvPr>
            <p:ph type="ctrTitle"/>
          </p:nvPr>
        </p:nvSpPr>
        <p:spPr>
          <a:xfrm>
            <a:off x="1375983" y="878465"/>
            <a:ext cx="9440034" cy="982049"/>
          </a:xfrm>
        </p:spPr>
        <p:txBody>
          <a:bodyPr/>
          <a:lstStyle/>
          <a:p>
            <a:r>
              <a:rPr lang="en-US" dirty="0"/>
              <a:t>Questions?</a:t>
            </a:r>
          </a:p>
        </p:txBody>
      </p:sp>
      <p:sp>
        <p:nvSpPr>
          <p:cNvPr id="4" name="Subtitle 3">
            <a:extLst>
              <a:ext uri="{FF2B5EF4-FFF2-40B4-BE49-F238E27FC236}">
                <a16:creationId xmlns:a16="http://schemas.microsoft.com/office/drawing/2014/main" id="{6481B897-787A-7A76-0CA2-A517AC8C17C3}"/>
              </a:ext>
            </a:extLst>
          </p:cNvPr>
          <p:cNvSpPr>
            <a:spLocks noGrp="1"/>
          </p:cNvSpPr>
          <p:nvPr>
            <p:ph type="subTitle" idx="1"/>
          </p:nvPr>
        </p:nvSpPr>
        <p:spPr>
          <a:xfrm>
            <a:off x="1375983" y="2379518"/>
            <a:ext cx="9440034" cy="4478482"/>
          </a:xfrm>
        </p:spPr>
        <p:txBody>
          <a:bodyPr>
            <a:normAutofit fontScale="55000" lnSpcReduction="20000"/>
          </a:bodyPr>
          <a:lstStyle/>
          <a:p>
            <a:r>
              <a:rPr lang="en-US" sz="2800" b="1" dirty="0"/>
              <a:t>References</a:t>
            </a:r>
            <a:endParaRPr lang="en-US" sz="2000" b="1" dirty="0"/>
          </a:p>
          <a:p>
            <a:pPr algn="l"/>
            <a:r>
              <a:rPr lang="en-US" dirty="0"/>
              <a:t>[1] </a:t>
            </a:r>
            <a:r>
              <a:rPr lang="en-US" dirty="0" err="1"/>
              <a:t>Ziyou</a:t>
            </a:r>
            <a:r>
              <a:rPr lang="en-US" dirty="0"/>
              <a:t> Wu, Steven L. Brunton, and Shai </a:t>
            </a:r>
            <a:r>
              <a:rPr lang="en-US" dirty="0" err="1"/>
              <a:t>Revzen</a:t>
            </a:r>
            <a:r>
              <a:rPr lang="en-US" dirty="0"/>
              <a:t>. Challenges in dynamic mode decomposition. Journal of The Royal Society Interface, 2021.</a:t>
            </a:r>
          </a:p>
          <a:p>
            <a:pPr algn="l"/>
            <a:r>
              <a:rPr lang="en-US" dirty="0"/>
              <a:t>[2] Turner H., Zhang M., D. Gondelach, , and R. Linares. Machine Learning Algorithms for Improved Thermospheric Density Modeling, volume 12312. Springer, Cham, 2020.</a:t>
            </a:r>
          </a:p>
          <a:p>
            <a:pPr algn="l"/>
            <a:r>
              <a:rPr lang="en-US" dirty="0"/>
              <a:t>[3] </a:t>
            </a:r>
            <a:r>
              <a:rPr lang="en-US" dirty="0" err="1"/>
              <a:t>Qingsong</a:t>
            </a:r>
            <a:r>
              <a:rPr lang="en-US" dirty="0"/>
              <a:t> Wen, Tian Zhou, </a:t>
            </a:r>
            <a:r>
              <a:rPr lang="en-US" dirty="0" err="1"/>
              <a:t>Chaoli</a:t>
            </a:r>
            <a:r>
              <a:rPr lang="en-US" dirty="0"/>
              <a:t> Zhang, </a:t>
            </a:r>
            <a:r>
              <a:rPr lang="en-US" dirty="0" err="1"/>
              <a:t>Weiqi</a:t>
            </a:r>
            <a:r>
              <a:rPr lang="en-US" dirty="0"/>
              <a:t> Chen, </a:t>
            </a:r>
            <a:r>
              <a:rPr lang="en-US" dirty="0" err="1"/>
              <a:t>Ziqing</a:t>
            </a:r>
            <a:r>
              <a:rPr lang="en-US" dirty="0"/>
              <a:t> Ma, </a:t>
            </a:r>
            <a:r>
              <a:rPr lang="en-US" dirty="0" err="1"/>
              <a:t>Junchi</a:t>
            </a:r>
            <a:r>
              <a:rPr lang="en-US" dirty="0"/>
              <a:t> Yan, and Liang Sun. Transformers in time series: A survey. </a:t>
            </a:r>
            <a:r>
              <a:rPr lang="en-US" dirty="0" err="1"/>
              <a:t>arXiv</a:t>
            </a:r>
            <a:r>
              <a:rPr lang="en-US" dirty="0"/>
              <a:t> preprint arXiv:2202.07125, 2023. Accepted by 32nd International Joint Conference on Artificial Intelligence (IJCAI 2023).</a:t>
            </a:r>
          </a:p>
          <a:p>
            <a:pPr algn="l"/>
            <a:r>
              <a:rPr lang="en-US" dirty="0"/>
              <a:t>[4] Julia Briden, Nicolette Clark, Peng Mun Siew, Richard Linares, and Tzu-Wei Fang. Impact of space weather on space assets and satellite launches. In 23rd Advanced Maui Optical and Space Surveillance Technologies. Advanced Maui Optical and Space Surveillance Technologies, 2022.</a:t>
            </a:r>
          </a:p>
          <a:p>
            <a:pPr algn="l"/>
            <a:r>
              <a:rPr lang="en-US" dirty="0"/>
              <a:t>[5] Piyush M. Mehta and Richard Linares. A methodology for reduced order modeling and calibration of the upper atmosphere. Space Weather, 15(10):1270–1287, 2017.</a:t>
            </a:r>
          </a:p>
          <a:p>
            <a:pPr algn="l"/>
            <a:r>
              <a:rPr lang="en-US" dirty="0"/>
              <a:t>[6] Sergey </a:t>
            </a:r>
            <a:r>
              <a:rPr lang="en-US" dirty="0" err="1"/>
              <a:t>Ioffe</a:t>
            </a:r>
            <a:r>
              <a:rPr lang="en-US" dirty="0"/>
              <a:t> and Christian </a:t>
            </a:r>
            <a:r>
              <a:rPr lang="en-US" dirty="0" err="1"/>
              <a:t>Szegedy</a:t>
            </a:r>
            <a:r>
              <a:rPr lang="en-US" dirty="0"/>
              <a:t>. Batch normalization: Accelerating deep network training by reducing internal covariate shift. Proceedings of the 32nd International Conference on Machine Learning, PMLR 37:448-456, 2015.</a:t>
            </a:r>
          </a:p>
          <a:p>
            <a:pPr algn="l"/>
            <a:r>
              <a:rPr lang="en-US" dirty="0"/>
              <a:t>[7] R. A. DeCarlo. Linear systems: A state variable approach with numerical implementation. Upper Saddle River, NJ, USA: Prentice-Hall, Inc, 1989.</a:t>
            </a:r>
          </a:p>
          <a:p>
            <a:pPr algn="l"/>
            <a:r>
              <a:rPr lang="en-US" dirty="0"/>
              <a:t>[8] Ian Goodfellow, Yoshua </a:t>
            </a:r>
            <a:r>
              <a:rPr lang="en-US" dirty="0" err="1"/>
              <a:t>Bengio</a:t>
            </a:r>
            <a:r>
              <a:rPr lang="en-US" dirty="0"/>
              <a:t>, and Aaron Courville. Deep Learning. MIT Press, 2016. http://www.deeplearningbook.org.</a:t>
            </a:r>
          </a:p>
          <a:p>
            <a:pPr algn="l"/>
            <a:r>
              <a:rPr lang="en-US" dirty="0"/>
              <a:t>[9] </a:t>
            </a:r>
            <a:r>
              <a:rPr lang="en-US" dirty="0" err="1"/>
              <a:t>Yuqi</a:t>
            </a:r>
            <a:r>
              <a:rPr lang="en-US" dirty="0"/>
              <a:t> </a:t>
            </a:r>
            <a:r>
              <a:rPr lang="en-US" dirty="0" err="1"/>
              <a:t>Nie</a:t>
            </a:r>
            <a:r>
              <a:rPr lang="en-US" dirty="0"/>
              <a:t>, Nam H. Nguyen, </a:t>
            </a:r>
            <a:r>
              <a:rPr lang="en-US" dirty="0" err="1"/>
              <a:t>Phanwadee</a:t>
            </a:r>
            <a:r>
              <a:rPr lang="en-US" dirty="0"/>
              <a:t> </a:t>
            </a:r>
            <a:r>
              <a:rPr lang="en-US" dirty="0" err="1"/>
              <a:t>Sinthong</a:t>
            </a:r>
            <a:r>
              <a:rPr lang="en-US" dirty="0"/>
              <a:t>, and Jayant </a:t>
            </a:r>
            <a:r>
              <a:rPr lang="en-US" dirty="0" err="1"/>
              <a:t>Kalagnanam</a:t>
            </a:r>
            <a:r>
              <a:rPr lang="en-US" dirty="0"/>
              <a:t>. A time series is worth 64 words: Long-term forecasting with transformers. In International Conference on Learning Representations (ICLR), 2023.</a:t>
            </a:r>
          </a:p>
          <a:p>
            <a:pPr algn="l"/>
            <a:r>
              <a:rPr lang="en-US" dirty="0"/>
              <a:t>[10] Ignacio </a:t>
            </a:r>
            <a:r>
              <a:rPr lang="en-US" dirty="0" err="1"/>
              <a:t>Oguiza</a:t>
            </a:r>
            <a:r>
              <a:rPr lang="en-US" dirty="0"/>
              <a:t>. </a:t>
            </a:r>
            <a:r>
              <a:rPr lang="en-US" dirty="0" err="1"/>
              <a:t>tsai</a:t>
            </a:r>
            <a:r>
              <a:rPr lang="en-US" dirty="0"/>
              <a:t> - a state-of-the-art deep learning library for time series and sequential data. </a:t>
            </a:r>
            <a:r>
              <a:rPr lang="en-US" dirty="0" err="1"/>
              <a:t>Github</a:t>
            </a:r>
            <a:r>
              <a:rPr lang="en-US" dirty="0"/>
              <a:t>, 2022.</a:t>
            </a:r>
          </a:p>
          <a:p>
            <a:pPr algn="l"/>
            <a:r>
              <a:rPr lang="en-US" dirty="0"/>
              <a:t>[11] David J. Gondelach and Richard Linares. Real-Time Thermospheric Density Estimation via Two-Line Element Data Assimilation. Space Weather, 18(2):e2019SW002356, 2020</a:t>
            </a:r>
            <a:endParaRPr lang="en-US" sz="2000" dirty="0"/>
          </a:p>
        </p:txBody>
      </p:sp>
      <p:sp>
        <p:nvSpPr>
          <p:cNvPr id="5" name="TextBox 4">
            <a:extLst>
              <a:ext uri="{FF2B5EF4-FFF2-40B4-BE49-F238E27FC236}">
                <a16:creationId xmlns:a16="http://schemas.microsoft.com/office/drawing/2014/main" id="{87B663D2-CDAE-FADF-455F-F86741D0A2F8}"/>
              </a:ext>
            </a:extLst>
          </p:cNvPr>
          <p:cNvSpPr txBox="1"/>
          <p:nvPr/>
        </p:nvSpPr>
        <p:spPr>
          <a:xfrm>
            <a:off x="4719151" y="1860514"/>
            <a:ext cx="6096866" cy="369332"/>
          </a:xfrm>
          <a:prstGeom prst="rect">
            <a:avLst/>
          </a:prstGeom>
          <a:noFill/>
        </p:spPr>
        <p:txBody>
          <a:bodyPr wrap="square">
            <a:spAutoFit/>
          </a:bodyPr>
          <a:lstStyle/>
          <a:p>
            <a:r>
              <a:rPr lang="en-US" sz="1800" b="1" dirty="0"/>
              <a:t>Contact: </a:t>
            </a:r>
            <a:r>
              <a:rPr lang="en-US" sz="1800" dirty="0"/>
              <a:t>jbriden@mit.edu</a:t>
            </a:r>
            <a:endParaRPr lang="en-US" dirty="0"/>
          </a:p>
        </p:txBody>
      </p:sp>
    </p:spTree>
    <p:extLst>
      <p:ext uri="{BB962C8B-B14F-4D97-AF65-F5344CB8AC3E}">
        <p14:creationId xmlns:p14="http://schemas.microsoft.com/office/powerpoint/2010/main" val="848339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9D48-304E-FE48-BB1C-ACC21BFE393F}"/>
              </a:ext>
            </a:extLst>
          </p:cNvPr>
          <p:cNvSpPr>
            <a:spLocks noGrp="1"/>
          </p:cNvSpPr>
          <p:nvPr>
            <p:ph type="ctrTitle"/>
          </p:nvPr>
        </p:nvSpPr>
        <p:spPr>
          <a:xfrm>
            <a:off x="1370693" y="1769540"/>
            <a:ext cx="9440034" cy="982049"/>
          </a:xfrm>
        </p:spPr>
        <p:txBody>
          <a:bodyPr/>
          <a:lstStyle/>
          <a:p>
            <a:r>
              <a:rPr lang="en-US" dirty="0"/>
              <a:t>Backups</a:t>
            </a:r>
          </a:p>
        </p:txBody>
      </p:sp>
    </p:spTree>
    <p:extLst>
      <p:ext uri="{BB962C8B-B14F-4D97-AF65-F5344CB8AC3E}">
        <p14:creationId xmlns:p14="http://schemas.microsoft.com/office/powerpoint/2010/main" val="282289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Transformer Propagator Architecture</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a:xfrm>
            <a:off x="11259446" y="6384700"/>
            <a:ext cx="75354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b="0" i="0" u="none" strike="noStrike" kern="1200" cap="none" spc="0" normalizeH="0" baseline="0" noProof="0" dirty="0">
              <a:ln>
                <a:noFill/>
              </a:ln>
              <a:solidFill>
                <a:schemeClr val="tx1"/>
              </a:solidFill>
              <a:effectLst/>
              <a:uLnTx/>
              <a:uFillTx/>
              <a:ea typeface="+mn-ea"/>
              <a:cs typeface="+mn-cs"/>
            </a:endParaRPr>
          </a:p>
        </p:txBody>
      </p:sp>
      <p:pic>
        <p:nvPicPr>
          <p:cNvPr id="36" name="Picture 35">
            <a:extLst>
              <a:ext uri="{FF2B5EF4-FFF2-40B4-BE49-F238E27FC236}">
                <a16:creationId xmlns:a16="http://schemas.microsoft.com/office/drawing/2014/main" id="{A71024A9-4202-E98C-B9AC-CE572EB6B4BC}"/>
              </a:ext>
            </a:extLst>
          </p:cNvPr>
          <p:cNvPicPr>
            <a:picLocks noChangeAspect="1"/>
          </p:cNvPicPr>
          <p:nvPr/>
        </p:nvPicPr>
        <p:blipFill>
          <a:blip r:embed="rId3"/>
          <a:stretch>
            <a:fillRect/>
          </a:stretch>
        </p:blipFill>
        <p:spPr>
          <a:xfrm>
            <a:off x="2837051" y="1350121"/>
            <a:ext cx="6517897" cy="5206287"/>
          </a:xfrm>
          <a:prstGeom prst="rect">
            <a:avLst/>
          </a:prstGeom>
        </p:spPr>
      </p:pic>
    </p:spTree>
    <p:extLst>
      <p:ext uri="{BB962C8B-B14F-4D97-AF65-F5344CB8AC3E}">
        <p14:creationId xmlns:p14="http://schemas.microsoft.com/office/powerpoint/2010/main" val="2991141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Transformer-based Atmospheric Density Forecasting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a:xfrm>
            <a:off x="11259446" y="6384700"/>
            <a:ext cx="753545"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54" name="TextBox 53">
            <a:extLst>
              <a:ext uri="{FF2B5EF4-FFF2-40B4-BE49-F238E27FC236}">
                <a16:creationId xmlns:a16="http://schemas.microsoft.com/office/drawing/2014/main" id="{38233901-14C6-75E8-630D-8CA5B5D9305C}"/>
              </a:ext>
            </a:extLst>
          </p:cNvPr>
          <p:cNvSpPr txBox="1"/>
          <p:nvPr/>
        </p:nvSpPr>
        <p:spPr>
          <a:xfrm>
            <a:off x="3048375" y="1444967"/>
            <a:ext cx="6096750" cy="5355312"/>
          </a:xfrm>
          <a:prstGeom prst="rect">
            <a:avLst/>
          </a:prstGeom>
          <a:noFill/>
        </p:spPr>
        <p:txBody>
          <a:bodyPr wrap="square">
            <a:spAutoFit/>
          </a:bodyPr>
          <a:lstStyle/>
          <a:p>
            <a:r>
              <a:rPr lang="en-US" dirty="0" err="1"/>
              <a:t>arch_config</a:t>
            </a:r>
            <a:r>
              <a:rPr lang="en-US" dirty="0"/>
              <a:t> = </a:t>
            </a:r>
            <a:r>
              <a:rPr lang="en-US" dirty="0" err="1"/>
              <a:t>dict</a:t>
            </a:r>
            <a:r>
              <a:rPr lang="en-US" dirty="0"/>
              <a:t>(</a:t>
            </a:r>
          </a:p>
          <a:p>
            <a:r>
              <a:rPr lang="en-US" dirty="0"/>
              <a:t>    </a:t>
            </a:r>
            <a:r>
              <a:rPr lang="en-US" dirty="0" err="1"/>
              <a:t>n_layers</a:t>
            </a:r>
            <a:r>
              <a:rPr lang="en-US" dirty="0"/>
              <a:t>=1,  # number of encoder layers</a:t>
            </a:r>
          </a:p>
          <a:p>
            <a:r>
              <a:rPr lang="en-US" dirty="0"/>
              <a:t>    </a:t>
            </a:r>
            <a:r>
              <a:rPr lang="en-US" dirty="0" err="1"/>
              <a:t>n_heads</a:t>
            </a:r>
            <a:r>
              <a:rPr lang="en-US" dirty="0"/>
              <a:t>=2,  # number of heads</a:t>
            </a:r>
          </a:p>
          <a:p>
            <a:r>
              <a:rPr lang="en-US" dirty="0"/>
              <a:t>    </a:t>
            </a:r>
            <a:r>
              <a:rPr lang="en-US" dirty="0" err="1"/>
              <a:t>d_model</a:t>
            </a:r>
            <a:r>
              <a:rPr lang="en-US" dirty="0"/>
              <a:t>=20,  # dimension of model</a:t>
            </a:r>
          </a:p>
          <a:p>
            <a:r>
              <a:rPr lang="en-US" dirty="0"/>
              <a:t>    </a:t>
            </a:r>
            <a:r>
              <a:rPr lang="en-US" dirty="0" err="1"/>
              <a:t>d_ff</a:t>
            </a:r>
            <a:r>
              <a:rPr lang="en-US" dirty="0"/>
              <a:t>=28,  # dimension of fully connected network</a:t>
            </a:r>
          </a:p>
          <a:p>
            <a:r>
              <a:rPr lang="en-US" dirty="0"/>
              <a:t>    </a:t>
            </a:r>
            <a:r>
              <a:rPr lang="en-US" dirty="0" err="1"/>
              <a:t>attn_dropout</a:t>
            </a:r>
            <a:r>
              <a:rPr lang="en-US" dirty="0"/>
              <a:t>=0.0,  # dropout applied to the attention weights</a:t>
            </a:r>
          </a:p>
          <a:p>
            <a:r>
              <a:rPr lang="en-US" dirty="0"/>
              <a:t>    dropout=0.2,  # dropout applied to all linear layers in the encoder except </a:t>
            </a:r>
            <a:r>
              <a:rPr lang="en-US" dirty="0" err="1"/>
              <a:t>q,k&amp;v</a:t>
            </a:r>
            <a:r>
              <a:rPr lang="en-US" dirty="0"/>
              <a:t> projections</a:t>
            </a:r>
          </a:p>
          <a:p>
            <a:r>
              <a:rPr lang="en-US" dirty="0"/>
              <a:t>    </a:t>
            </a:r>
            <a:r>
              <a:rPr lang="en-US" dirty="0" err="1"/>
              <a:t>patch_len</a:t>
            </a:r>
            <a:r>
              <a:rPr lang="en-US" dirty="0"/>
              <a:t>=9,  # length of the patch applied to the time series to create patches</a:t>
            </a:r>
          </a:p>
          <a:p>
            <a:r>
              <a:rPr lang="en-US" dirty="0"/>
              <a:t>    stride=1,  # stride used when creating patches</a:t>
            </a:r>
          </a:p>
          <a:p>
            <a:r>
              <a:rPr lang="en-US" dirty="0"/>
              <a:t>    </a:t>
            </a:r>
            <a:r>
              <a:rPr lang="en-US" dirty="0" err="1"/>
              <a:t>padding_patch</a:t>
            </a:r>
            <a:r>
              <a:rPr lang="en-US" dirty="0"/>
              <a:t>=True,  # </a:t>
            </a:r>
            <a:r>
              <a:rPr lang="en-US" dirty="0" err="1"/>
              <a:t>padding_patch</a:t>
            </a:r>
            <a:endParaRPr lang="en-US" dirty="0"/>
          </a:p>
          <a:p>
            <a:r>
              <a:rPr lang="en-US" dirty="0"/>
              <a:t>)</a:t>
            </a:r>
          </a:p>
          <a:p>
            <a:r>
              <a:rPr lang="en-US" dirty="0"/>
              <a:t># TST</a:t>
            </a:r>
          </a:p>
          <a:p>
            <a:r>
              <a:rPr lang="en-US" dirty="0"/>
              <a:t>learn = </a:t>
            </a:r>
            <a:r>
              <a:rPr lang="en-US" dirty="0" err="1"/>
              <a:t>TSForecaster</a:t>
            </a:r>
            <a:r>
              <a:rPr lang="en-US" dirty="0"/>
              <a:t>(X, y, splits=</a:t>
            </a:r>
            <a:r>
              <a:rPr lang="en-US" dirty="0" err="1"/>
              <a:t>combined_splits</a:t>
            </a:r>
            <a:r>
              <a:rPr lang="en-US" dirty="0"/>
              <a:t>, </a:t>
            </a:r>
            <a:r>
              <a:rPr lang="en-US" dirty="0" err="1"/>
              <a:t>batch_size</a:t>
            </a:r>
            <a:r>
              <a:rPr lang="en-US" dirty="0"/>
              <a:t>=1, path="models", pipelines=[</a:t>
            </a:r>
            <a:r>
              <a:rPr lang="en-US" dirty="0" err="1"/>
              <a:t>exp_pipe</a:t>
            </a:r>
            <a:r>
              <a:rPr lang="en-US" dirty="0"/>
              <a:t>],</a:t>
            </a:r>
          </a:p>
          <a:p>
            <a:r>
              <a:rPr lang="en-US" dirty="0"/>
              <a:t>                     arch="PatchTST", </a:t>
            </a:r>
            <a:r>
              <a:rPr lang="en-US" dirty="0" err="1"/>
              <a:t>arch_config</a:t>
            </a:r>
            <a:r>
              <a:rPr lang="en-US" dirty="0"/>
              <a:t>=</a:t>
            </a:r>
            <a:r>
              <a:rPr lang="en-US" dirty="0" err="1"/>
              <a:t>arch_config</a:t>
            </a:r>
            <a:r>
              <a:rPr lang="en-US" dirty="0"/>
              <a:t>, metrics=[</a:t>
            </a:r>
            <a:r>
              <a:rPr lang="en-US" dirty="0" err="1"/>
              <a:t>mse</a:t>
            </a:r>
            <a:r>
              <a:rPr lang="en-US" dirty="0"/>
              <a:t>, </a:t>
            </a:r>
            <a:r>
              <a:rPr lang="en-US" dirty="0" err="1"/>
              <a:t>mae</a:t>
            </a:r>
            <a:r>
              <a:rPr lang="en-US" dirty="0"/>
              <a:t>], </a:t>
            </a:r>
            <a:r>
              <a:rPr lang="en-US" dirty="0" err="1"/>
              <a:t>cbs</a:t>
            </a:r>
            <a:r>
              <a:rPr lang="en-US" dirty="0"/>
              <a:t>=</a:t>
            </a:r>
            <a:r>
              <a:rPr lang="en-US" dirty="0" err="1"/>
              <a:t>ShowGraph</a:t>
            </a:r>
            <a:r>
              <a:rPr lang="en-US" dirty="0"/>
              <a:t>(), </a:t>
            </a:r>
            <a:r>
              <a:rPr lang="en-US" dirty="0" err="1"/>
              <a:t>init</a:t>
            </a:r>
            <a:r>
              <a:rPr lang="en-US" dirty="0"/>
              <a:t>=True)</a:t>
            </a:r>
          </a:p>
        </p:txBody>
      </p:sp>
    </p:spTree>
    <p:extLst>
      <p:ext uri="{BB962C8B-B14F-4D97-AF65-F5344CB8AC3E}">
        <p14:creationId xmlns:p14="http://schemas.microsoft.com/office/powerpoint/2010/main" val="3343936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39C-97FA-2D49-9A7B-BBC08FFC69C3}"/>
              </a:ext>
            </a:extLst>
          </p:cNvPr>
          <p:cNvSpPr>
            <a:spLocks noGrp="1"/>
          </p:cNvSpPr>
          <p:nvPr>
            <p:ph type="title"/>
          </p:nvPr>
        </p:nvSpPr>
        <p:spPr>
          <a:xfrm>
            <a:off x="79593" y="290268"/>
            <a:ext cx="11751606" cy="970450"/>
          </a:xfrm>
        </p:spPr>
        <p:txBody>
          <a:bodyPr>
            <a:normAutofit/>
          </a:bodyPr>
          <a:lstStyle/>
          <a:p>
            <a:r>
              <a:rPr lang="en-US" dirty="0"/>
              <a:t>Prediction: Space Weather Input</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0F41A39-0225-4A45-BCC1-5E7ACE9F4176}"/>
                  </a:ext>
                </a:extLst>
              </p:cNvPr>
              <p:cNvSpPr txBox="1">
                <a:spLocks/>
              </p:cNvSpPr>
              <p:nvPr/>
            </p:nvSpPr>
            <p:spPr>
              <a:xfrm>
                <a:off x="1941291" y="1563529"/>
                <a:ext cx="5702300" cy="4758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licious-Roma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licious-Roman"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licious-Roman"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2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𝐴</m:t>
                      </m:r>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𝐵</m:t>
                      </m:r>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𝑢</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oMath>
                  </m:oMathPara>
                </a14:m>
                <a:endParaRPr kumimoji="0" lang="en-US" sz="3200" b="0" i="0" u="none" strike="noStrike" kern="1200" cap="none" spc="0" normalizeH="0" baseline="0" noProof="0" dirty="0">
                  <a:ln>
                    <a:noFill/>
                  </a:ln>
                  <a:solidFill>
                    <a:prstClr val="white"/>
                  </a:solidFill>
                  <a:effectLst/>
                  <a:uLnTx/>
                  <a:uFillTx/>
                  <a:latin typeface="Delicious-Roman" pitchFamily="2" charset="0"/>
                  <a:ea typeface="+mn-ea"/>
                  <a:cs typeface="+mn-cs"/>
                </a:endParaRPr>
              </a:p>
            </p:txBody>
          </p:sp>
        </mc:Choice>
        <mc:Fallback xmlns="">
          <p:sp>
            <p:nvSpPr>
              <p:cNvPr id="14" name="Content Placeholder 2">
                <a:extLst>
                  <a:ext uri="{FF2B5EF4-FFF2-40B4-BE49-F238E27FC236}">
                    <a16:creationId xmlns:a16="http://schemas.microsoft.com/office/drawing/2014/main" id="{F0F41A39-0225-4A45-BCC1-5E7ACE9F4176}"/>
                  </a:ext>
                </a:extLst>
              </p:cNvPr>
              <p:cNvSpPr txBox="1">
                <a:spLocks noRot="1" noChangeAspect="1" noMove="1" noResize="1" noEditPoints="1" noAdjustHandles="1" noChangeArrowheads="1" noChangeShapeType="1" noTextEdit="1"/>
              </p:cNvSpPr>
              <p:nvPr/>
            </p:nvSpPr>
            <p:spPr>
              <a:xfrm>
                <a:off x="1941291" y="1563529"/>
                <a:ext cx="5702300" cy="4758936"/>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B99EBFB-29F0-419D-BC42-652E383BC71B}"/>
              </a:ext>
            </a:extLst>
          </p:cNvPr>
          <p:cNvCxnSpPr>
            <a:cxnSpLocks/>
          </p:cNvCxnSpPr>
          <p:nvPr/>
        </p:nvCxnSpPr>
        <p:spPr>
          <a:xfrm flipH="1" flipV="1">
            <a:off x="6296031" y="1946036"/>
            <a:ext cx="1337128" cy="24091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80840A6-42EB-40C5-A16E-20C2812A8DC6}"/>
              </a:ext>
            </a:extLst>
          </p:cNvPr>
          <p:cNvSpPr txBox="1"/>
          <p:nvPr/>
        </p:nvSpPr>
        <p:spPr>
          <a:xfrm>
            <a:off x="7709029" y="2017677"/>
            <a:ext cx="20577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sto MT" panose="02040603050505030304"/>
                <a:ea typeface="+mn-ea"/>
                <a:cs typeface="+mn-cs"/>
              </a:rPr>
              <a:t>Space weather input</a:t>
            </a:r>
          </a:p>
        </p:txBody>
      </p:sp>
      <p:sp>
        <p:nvSpPr>
          <p:cNvPr id="3" name="Slide Number Placeholder 2">
            <a:extLst>
              <a:ext uri="{FF2B5EF4-FFF2-40B4-BE49-F238E27FC236}">
                <a16:creationId xmlns:a16="http://schemas.microsoft.com/office/drawing/2014/main" id="{9E9ABF5B-A606-49C9-B757-CA9CABC55A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B3A681B4-DE80-5ED9-919A-C669C888E47D}"/>
                  </a:ext>
                </a:extLst>
              </p:cNvPr>
              <p:cNvSpPr/>
              <p:nvPr/>
            </p:nvSpPr>
            <p:spPr>
              <a:xfrm>
                <a:off x="846979" y="2486157"/>
                <a:ext cx="5249021" cy="1706599"/>
              </a:xfrm>
              <a:prstGeom prst="roundRect">
                <a:avLst/>
              </a:prstGeom>
              <a:solidFill>
                <a:srgbClr val="92D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𝑑𝑜𝑦</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h𝑟</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𝐹</m:t>
                          </m:r>
                        </m:e>
                        <m:sub>
                          <m:r>
                            <a:rPr kumimoji="0" lang="en-US" sz="1100" b="0" i="1" u="none" strike="noStrike" kern="1200" cap="none" spc="0" normalizeH="0" baseline="0" noProof="0">
                              <a:ln>
                                <a:noFill/>
                              </a:ln>
                              <a:solidFill>
                                <a:prstClr val="white"/>
                              </a:solidFill>
                              <a:effectLst/>
                              <a:uLnTx/>
                              <a:uFillTx/>
                              <a:latin typeface="Cambria Math" panose="02040503050406030204" pitchFamily="18" charset="0"/>
                              <a:ea typeface="+mn-ea"/>
                              <a:cs typeface="+mn-cs"/>
                            </a:rPr>
                            <m:t>10.7</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acc>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r>
                        <a:rPr kumimoji="0" lang="en-US" sz="11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e>
                          </m:acc>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𝑀</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𝑀</m:t>
                              </m:r>
                            </m:e>
                          </m:acc>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𝑌</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𝑌</m:t>
                              </m:r>
                            </m:e>
                          </m:acc>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𝐷𝑆𝑇𝐷𝑇𝐶</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𝐺𝑀𝑆𝑇</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𝛼</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𝑠𝑢𝑛</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𝛿</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𝑠𝑢𝑛</m:t>
                          </m:r>
                        </m:sub>
                      </m:sSub>
                      <m:r>
                        <a:rPr kumimoji="0" lang="en-US" sz="11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𝑎𝑝</m:t>
                      </m:r>
                    </m:oMath>
                  </m:oMathPara>
                </a14:m>
                <a:endParaRPr kumimoji="0" lang="en-US" sz="11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8" name="Rectangle: Rounded Corners 7">
                <a:extLst>
                  <a:ext uri="{FF2B5EF4-FFF2-40B4-BE49-F238E27FC236}">
                    <a16:creationId xmlns:a16="http://schemas.microsoft.com/office/drawing/2014/main" id="{B3A681B4-DE80-5ED9-919A-C669C888E47D}"/>
                  </a:ext>
                </a:extLst>
              </p:cNvPr>
              <p:cNvSpPr>
                <a:spLocks noRot="1" noChangeAspect="1" noMove="1" noResize="1" noEditPoints="1" noAdjustHandles="1" noChangeArrowheads="1" noChangeShapeType="1" noTextEdit="1"/>
              </p:cNvSpPr>
              <p:nvPr/>
            </p:nvSpPr>
            <p:spPr>
              <a:xfrm>
                <a:off x="846979" y="2486157"/>
                <a:ext cx="5249021" cy="1706599"/>
              </a:xfrm>
              <a:prstGeom prst="round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45C21FB-FFD2-8409-2A1B-468CA8D548CE}"/>
                  </a:ext>
                </a:extLst>
              </p:cNvPr>
              <p:cNvSpPr/>
              <p:nvPr/>
            </p:nvSpPr>
            <p:spPr>
              <a:xfrm>
                <a:off x="846979" y="4262085"/>
                <a:ext cx="5249021" cy="853300"/>
              </a:xfrm>
              <a:prstGeom prst="roundRect">
                <a:avLst/>
              </a:prstGeom>
              <a:solidFill>
                <a:srgbClr val="FFC000">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𝑀</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𝑌</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𝐷𝑆𝑇𝐷𝑇𝐶</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9" name="Rectangle: Rounded Corners 8">
                <a:extLst>
                  <a:ext uri="{FF2B5EF4-FFF2-40B4-BE49-F238E27FC236}">
                    <a16:creationId xmlns:a16="http://schemas.microsoft.com/office/drawing/2014/main" id="{C45C21FB-FFD2-8409-2A1B-468CA8D548CE}"/>
                  </a:ext>
                </a:extLst>
              </p:cNvPr>
              <p:cNvSpPr>
                <a:spLocks noRot="1" noChangeAspect="1" noMove="1" noResize="1" noEditPoints="1" noAdjustHandles="1" noChangeArrowheads="1" noChangeShapeType="1" noTextEdit="1"/>
              </p:cNvSpPr>
              <p:nvPr/>
            </p:nvSpPr>
            <p:spPr>
              <a:xfrm>
                <a:off x="846979" y="4262085"/>
                <a:ext cx="5249021" cy="853300"/>
              </a:xfrm>
              <a:prstGeom prst="roundRect">
                <a:avLst/>
              </a:prstGeom>
              <a:blipFill>
                <a:blip r:embed="rId6"/>
                <a:stretch>
                  <a:fillRect/>
                </a:stretch>
              </a:blipFill>
              <a:ln>
                <a:solidFill>
                  <a:srgbClr val="FFC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28369419-C9FD-D648-EED1-34B6A7B5AFA7}"/>
                  </a:ext>
                </a:extLst>
              </p:cNvPr>
              <p:cNvSpPr/>
              <p:nvPr/>
            </p:nvSpPr>
            <p:spPr>
              <a:xfrm>
                <a:off x="846979" y="5184713"/>
                <a:ext cx="5249021" cy="1523695"/>
              </a:xfrm>
              <a:prstGeom prst="round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m:t>
                      </m:r>
                      <m:sSup>
                        <m:sSup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m:t>
                          </m:r>
                        </m:e>
                        <m: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𝐷𝑆𝑇𝐷𝑇𝐶</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m:t>
                      </m:r>
                      <m:sSup>
                        <m:sSup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𝑝</m:t>
                          </m:r>
                        </m:e>
                        <m: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10" name="Rectangle: Rounded Corners 9">
                <a:extLst>
                  <a:ext uri="{FF2B5EF4-FFF2-40B4-BE49-F238E27FC236}">
                    <a16:creationId xmlns:a16="http://schemas.microsoft.com/office/drawing/2014/main" id="{28369419-C9FD-D648-EED1-34B6A7B5AFA7}"/>
                  </a:ext>
                </a:extLst>
              </p:cNvPr>
              <p:cNvSpPr>
                <a:spLocks noRot="1" noChangeAspect="1" noMove="1" noResize="1" noEditPoints="1" noAdjustHandles="1" noChangeArrowheads="1" noChangeShapeType="1" noTextEdit="1"/>
              </p:cNvSpPr>
              <p:nvPr/>
            </p:nvSpPr>
            <p:spPr>
              <a:xfrm>
                <a:off x="846979" y="5184713"/>
                <a:ext cx="5249021" cy="1523695"/>
              </a:xfrm>
              <a:prstGeom prst="roundRect">
                <a:avLst/>
              </a:prstGeom>
              <a:blipFill>
                <a:blip r:embed="rId7"/>
                <a:stretch>
                  <a:fillRect/>
                </a:stretch>
              </a:blipFill>
              <a:ln>
                <a:solidFill>
                  <a:srgbClr val="FFFF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DF963F52-901B-D3D0-B12B-3591CE6E21B8}"/>
              </a:ext>
            </a:extLst>
          </p:cNvPr>
          <p:cNvSpPr txBox="1"/>
          <p:nvPr/>
        </p:nvSpPr>
        <p:spPr>
          <a:xfrm>
            <a:off x="1832207" y="2437384"/>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sto MT" panose="02040603050505030304"/>
                <a:ea typeface="+mn-ea"/>
                <a:cs typeface="+mn-cs"/>
              </a:rPr>
              <a:t>Standard Input</a:t>
            </a:r>
          </a:p>
        </p:txBody>
      </p:sp>
      <p:sp>
        <p:nvSpPr>
          <p:cNvPr id="13" name="TextBox 12">
            <a:extLst>
              <a:ext uri="{FF2B5EF4-FFF2-40B4-BE49-F238E27FC236}">
                <a16:creationId xmlns:a16="http://schemas.microsoft.com/office/drawing/2014/main" id="{8991809F-AD10-A3D0-D50E-DDCA93057C8F}"/>
              </a:ext>
            </a:extLst>
          </p:cNvPr>
          <p:cNvSpPr txBox="1"/>
          <p:nvPr/>
        </p:nvSpPr>
        <p:spPr>
          <a:xfrm>
            <a:off x="1832207" y="4192756"/>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sto MT" panose="02040603050505030304"/>
                <a:ea typeface="+mn-ea"/>
                <a:cs typeface="+mn-cs"/>
              </a:rPr>
              <a:t>Future Input</a:t>
            </a:r>
          </a:p>
        </p:txBody>
      </p:sp>
      <p:sp>
        <p:nvSpPr>
          <p:cNvPr id="15" name="TextBox 14">
            <a:extLst>
              <a:ext uri="{FF2B5EF4-FFF2-40B4-BE49-F238E27FC236}">
                <a16:creationId xmlns:a16="http://schemas.microsoft.com/office/drawing/2014/main" id="{9AD67897-C109-BA26-02AE-7B81BE5FD4E2}"/>
              </a:ext>
            </a:extLst>
          </p:cNvPr>
          <p:cNvSpPr txBox="1"/>
          <p:nvPr/>
        </p:nvSpPr>
        <p:spPr>
          <a:xfrm>
            <a:off x="1831404" y="5140364"/>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alisto MT" panose="02040603050505030304"/>
                <a:ea typeface="+mn-ea"/>
                <a:cs typeface="+mn-cs"/>
              </a:rPr>
              <a:t>Nonlinear Input</a:t>
            </a:r>
          </a:p>
        </p:txBody>
      </p:sp>
    </p:spTree>
    <p:extLst>
      <p:ext uri="{BB962C8B-B14F-4D97-AF65-F5344CB8AC3E}">
        <p14:creationId xmlns:p14="http://schemas.microsoft.com/office/powerpoint/2010/main" val="247558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39C-97FA-2D49-9A7B-BBC08FFC69C3}"/>
              </a:ext>
            </a:extLst>
          </p:cNvPr>
          <p:cNvSpPr>
            <a:spLocks noGrp="1"/>
          </p:cNvSpPr>
          <p:nvPr>
            <p:ph type="title"/>
          </p:nvPr>
        </p:nvSpPr>
        <p:spPr>
          <a:xfrm>
            <a:off x="79593" y="290268"/>
            <a:ext cx="11751606" cy="970450"/>
          </a:xfrm>
        </p:spPr>
        <p:txBody>
          <a:bodyPr>
            <a:normAutofit/>
          </a:bodyPr>
          <a:lstStyle/>
          <a:p>
            <a:r>
              <a:rPr lang="en-US" dirty="0"/>
              <a:t>Prediction: Space Weather Input</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0F41A39-0225-4A45-BCC1-5E7ACE9F4176}"/>
                  </a:ext>
                </a:extLst>
              </p:cNvPr>
              <p:cNvSpPr txBox="1">
                <a:spLocks/>
              </p:cNvSpPr>
              <p:nvPr/>
            </p:nvSpPr>
            <p:spPr>
              <a:xfrm>
                <a:off x="1941291" y="1563529"/>
                <a:ext cx="5702300" cy="4758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licious-Roma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licious-Roman"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licious-Roman"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2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𝐴</m:t>
                      </m:r>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𝐵</m:t>
                      </m:r>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𝑢</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oMath>
                  </m:oMathPara>
                </a14:m>
                <a:endParaRPr kumimoji="0" lang="en-US" sz="3200" b="0" i="0" u="none" strike="noStrike" kern="1200" cap="none" spc="0" normalizeH="0" baseline="0" noProof="0" dirty="0">
                  <a:ln>
                    <a:noFill/>
                  </a:ln>
                  <a:solidFill>
                    <a:prstClr val="white"/>
                  </a:solidFill>
                  <a:effectLst/>
                  <a:uLnTx/>
                  <a:uFillTx/>
                  <a:latin typeface="Delicious-Roman" pitchFamily="2" charset="0"/>
                  <a:ea typeface="+mn-ea"/>
                  <a:cs typeface="+mn-cs"/>
                </a:endParaRPr>
              </a:p>
            </p:txBody>
          </p:sp>
        </mc:Choice>
        <mc:Fallback xmlns="">
          <p:sp>
            <p:nvSpPr>
              <p:cNvPr id="14" name="Content Placeholder 2">
                <a:extLst>
                  <a:ext uri="{FF2B5EF4-FFF2-40B4-BE49-F238E27FC236}">
                    <a16:creationId xmlns:a16="http://schemas.microsoft.com/office/drawing/2014/main" id="{F0F41A39-0225-4A45-BCC1-5E7ACE9F4176}"/>
                  </a:ext>
                </a:extLst>
              </p:cNvPr>
              <p:cNvSpPr txBox="1">
                <a:spLocks noRot="1" noChangeAspect="1" noMove="1" noResize="1" noEditPoints="1" noAdjustHandles="1" noChangeArrowheads="1" noChangeShapeType="1" noTextEdit="1"/>
              </p:cNvSpPr>
              <p:nvPr/>
            </p:nvSpPr>
            <p:spPr>
              <a:xfrm>
                <a:off x="1941291" y="1563529"/>
                <a:ext cx="5702300" cy="4758936"/>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B99EBFB-29F0-419D-BC42-652E383BC71B}"/>
              </a:ext>
            </a:extLst>
          </p:cNvPr>
          <p:cNvCxnSpPr>
            <a:cxnSpLocks/>
          </p:cNvCxnSpPr>
          <p:nvPr/>
        </p:nvCxnSpPr>
        <p:spPr>
          <a:xfrm flipH="1" flipV="1">
            <a:off x="6296031" y="1946036"/>
            <a:ext cx="1337128" cy="24091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E9ABF5B-A606-49C9-B757-CA9CABC55A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4" name="Rectangle 3">
            <a:extLst>
              <a:ext uri="{FF2B5EF4-FFF2-40B4-BE49-F238E27FC236}">
                <a16:creationId xmlns:a16="http://schemas.microsoft.com/office/drawing/2014/main" id="{CE4EF3F3-6574-D53B-6B56-D12C6133799E}"/>
              </a:ext>
            </a:extLst>
          </p:cNvPr>
          <p:cNvSpPr/>
          <p:nvPr/>
        </p:nvSpPr>
        <p:spPr>
          <a:xfrm>
            <a:off x="7296406" y="3040606"/>
            <a:ext cx="2652235" cy="665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rPr>
              <a:t>JB2008</a:t>
            </a: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B3A681B4-DE80-5ED9-919A-C669C888E47D}"/>
                  </a:ext>
                </a:extLst>
              </p:cNvPr>
              <p:cNvSpPr/>
              <p:nvPr/>
            </p:nvSpPr>
            <p:spPr>
              <a:xfrm>
                <a:off x="846979" y="2486157"/>
                <a:ext cx="5249021" cy="1706599"/>
              </a:xfrm>
              <a:prstGeom prst="roundRect">
                <a:avLst/>
              </a:prstGeom>
              <a:solidFill>
                <a:srgbClr val="92D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𝑑𝑜𝑦</m:t>
                      </m:r>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h𝑟</m:t>
                      </m:r>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𝐹</m:t>
                          </m:r>
                        </m:e>
                        <m:sub>
                          <m:r>
                            <a:rPr kumimoji="0" lang="en-US" sz="1100" b="0"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10.7</m:t>
                          </m:r>
                        </m:sub>
                      </m:s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𝐹</m:t>
                              </m:r>
                            </m:e>
                          </m:acc>
                        </m:e>
                        <m: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10.7</m:t>
                          </m:r>
                        </m:sub>
                      </m:sSub>
                      <m:r>
                        <a:rPr kumimoji="0" lang="en-US" sz="11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𝑆</m:t>
                          </m:r>
                        </m:e>
                        <m: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sSub>
                        <m:sSubPr>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𝑆</m:t>
                              </m:r>
                            </m:e>
                          </m:acc>
                        </m:e>
                        <m: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𝑀</m:t>
                          </m:r>
                        </m:e>
                        <m: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𝑀</m:t>
                              </m:r>
                            </m:e>
                          </m:acc>
                        </m:e>
                        <m: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𝑌</m:t>
                          </m:r>
                        </m:e>
                        <m: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𝑌</m:t>
                              </m:r>
                            </m:e>
                          </m:acc>
                        </m:e>
                        <m: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𝐷𝑆𝑇𝐷𝑇𝐶</m:t>
                      </m:r>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𝐺𝑀𝑆𝑇</m:t>
                      </m:r>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sSub>
                        <m:sSubPr>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𝛼</m:t>
                          </m:r>
                        </m:e>
                        <m: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𝑠𝑢𝑛</m:t>
                          </m:r>
                        </m:sub>
                      </m:s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𝛿</m:t>
                          </m:r>
                        </m:e>
                        <m:sub>
                          <m:r>
                            <a:rPr kumimoji="0" lang="en-US" sz="11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𝑠𝑢𝑛</m:t>
                          </m:r>
                        </m:sub>
                      </m:sSub>
                      <m:r>
                        <a:rPr kumimoji="0" lang="en-US" sz="11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𝑎𝑝</m:t>
                      </m:r>
                    </m:oMath>
                  </m:oMathPara>
                </a14:m>
                <a:endParaRPr kumimoji="0" lang="en-US" sz="11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8" name="Rectangle: Rounded Corners 7">
                <a:extLst>
                  <a:ext uri="{FF2B5EF4-FFF2-40B4-BE49-F238E27FC236}">
                    <a16:creationId xmlns:a16="http://schemas.microsoft.com/office/drawing/2014/main" id="{B3A681B4-DE80-5ED9-919A-C669C888E47D}"/>
                  </a:ext>
                </a:extLst>
              </p:cNvPr>
              <p:cNvSpPr>
                <a:spLocks noRot="1" noChangeAspect="1" noMove="1" noResize="1" noEditPoints="1" noAdjustHandles="1" noChangeArrowheads="1" noChangeShapeType="1" noTextEdit="1"/>
              </p:cNvSpPr>
              <p:nvPr/>
            </p:nvSpPr>
            <p:spPr>
              <a:xfrm>
                <a:off x="846979" y="2486157"/>
                <a:ext cx="5249021" cy="1706599"/>
              </a:xfrm>
              <a:prstGeom prst="round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45C21FB-FFD2-8409-2A1B-468CA8D548CE}"/>
                  </a:ext>
                </a:extLst>
              </p:cNvPr>
              <p:cNvSpPr/>
              <p:nvPr/>
            </p:nvSpPr>
            <p:spPr>
              <a:xfrm>
                <a:off x="846979" y="4262085"/>
                <a:ext cx="5249021" cy="853300"/>
              </a:xfrm>
              <a:prstGeom prst="roundRect">
                <a:avLst/>
              </a:prstGeom>
              <a:solidFill>
                <a:srgbClr val="FFC000">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𝑀</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𝑌</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𝐷𝑆𝑇𝐷𝑇𝐶</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9" name="Rectangle: Rounded Corners 8">
                <a:extLst>
                  <a:ext uri="{FF2B5EF4-FFF2-40B4-BE49-F238E27FC236}">
                    <a16:creationId xmlns:a16="http://schemas.microsoft.com/office/drawing/2014/main" id="{C45C21FB-FFD2-8409-2A1B-468CA8D548CE}"/>
                  </a:ext>
                </a:extLst>
              </p:cNvPr>
              <p:cNvSpPr>
                <a:spLocks noRot="1" noChangeAspect="1" noMove="1" noResize="1" noEditPoints="1" noAdjustHandles="1" noChangeArrowheads="1" noChangeShapeType="1" noTextEdit="1"/>
              </p:cNvSpPr>
              <p:nvPr/>
            </p:nvSpPr>
            <p:spPr>
              <a:xfrm>
                <a:off x="846979" y="4262085"/>
                <a:ext cx="5249021" cy="853300"/>
              </a:xfrm>
              <a:prstGeom prst="roundRect">
                <a:avLst/>
              </a:prstGeom>
              <a:blipFill>
                <a:blip r:embed="rId6"/>
                <a:stretch>
                  <a:fillRect/>
                </a:stretch>
              </a:blipFill>
              <a:ln>
                <a:solidFill>
                  <a:srgbClr val="FFC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28369419-C9FD-D648-EED1-34B6A7B5AFA7}"/>
                  </a:ext>
                </a:extLst>
              </p:cNvPr>
              <p:cNvSpPr/>
              <p:nvPr/>
            </p:nvSpPr>
            <p:spPr>
              <a:xfrm>
                <a:off x="846979" y="5184713"/>
                <a:ext cx="5249021" cy="1523695"/>
              </a:xfrm>
              <a:prstGeom prst="round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m:t>
                      </m:r>
                      <m:sSup>
                        <m:sSup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m:t>
                          </m:r>
                        </m:e>
                        <m: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𝐷𝑆𝑇𝐷𝑇𝐶</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m:t>
                      </m:r>
                      <m:sSup>
                        <m:sSup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𝑝</m:t>
                          </m:r>
                        </m:e>
                        <m: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10" name="Rectangle: Rounded Corners 9">
                <a:extLst>
                  <a:ext uri="{FF2B5EF4-FFF2-40B4-BE49-F238E27FC236}">
                    <a16:creationId xmlns:a16="http://schemas.microsoft.com/office/drawing/2014/main" id="{28369419-C9FD-D648-EED1-34B6A7B5AFA7}"/>
                  </a:ext>
                </a:extLst>
              </p:cNvPr>
              <p:cNvSpPr>
                <a:spLocks noRot="1" noChangeAspect="1" noMove="1" noResize="1" noEditPoints="1" noAdjustHandles="1" noChangeArrowheads="1" noChangeShapeType="1" noTextEdit="1"/>
              </p:cNvSpPr>
              <p:nvPr/>
            </p:nvSpPr>
            <p:spPr>
              <a:xfrm>
                <a:off x="846979" y="5184713"/>
                <a:ext cx="5249021" cy="1523695"/>
              </a:xfrm>
              <a:prstGeom prst="roundRect">
                <a:avLst/>
              </a:prstGeom>
              <a:blipFill>
                <a:blip r:embed="rId7"/>
                <a:stretch>
                  <a:fillRect/>
                </a:stretch>
              </a:blipFill>
              <a:ln>
                <a:solidFill>
                  <a:srgbClr val="FFFF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DF963F52-901B-D3D0-B12B-3591CE6E21B8}"/>
              </a:ext>
            </a:extLst>
          </p:cNvPr>
          <p:cNvSpPr txBox="1"/>
          <p:nvPr/>
        </p:nvSpPr>
        <p:spPr>
          <a:xfrm>
            <a:off x="1832207" y="2437384"/>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sto MT" panose="02040603050505030304"/>
                <a:ea typeface="+mn-ea"/>
                <a:cs typeface="+mn-cs"/>
              </a:rPr>
              <a:t>Standard Input</a:t>
            </a:r>
          </a:p>
        </p:txBody>
      </p:sp>
      <p:sp>
        <p:nvSpPr>
          <p:cNvPr id="13" name="TextBox 12">
            <a:extLst>
              <a:ext uri="{FF2B5EF4-FFF2-40B4-BE49-F238E27FC236}">
                <a16:creationId xmlns:a16="http://schemas.microsoft.com/office/drawing/2014/main" id="{8991809F-AD10-A3D0-D50E-DDCA93057C8F}"/>
              </a:ext>
            </a:extLst>
          </p:cNvPr>
          <p:cNvSpPr txBox="1"/>
          <p:nvPr/>
        </p:nvSpPr>
        <p:spPr>
          <a:xfrm>
            <a:off x="1832207" y="4192756"/>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sto MT" panose="02040603050505030304"/>
                <a:ea typeface="+mn-ea"/>
                <a:cs typeface="+mn-cs"/>
              </a:rPr>
              <a:t>Future Input</a:t>
            </a:r>
          </a:p>
        </p:txBody>
      </p:sp>
      <p:sp>
        <p:nvSpPr>
          <p:cNvPr id="15" name="TextBox 14">
            <a:extLst>
              <a:ext uri="{FF2B5EF4-FFF2-40B4-BE49-F238E27FC236}">
                <a16:creationId xmlns:a16="http://schemas.microsoft.com/office/drawing/2014/main" id="{9AD67897-C109-BA26-02AE-7B81BE5FD4E2}"/>
              </a:ext>
            </a:extLst>
          </p:cNvPr>
          <p:cNvSpPr txBox="1"/>
          <p:nvPr/>
        </p:nvSpPr>
        <p:spPr>
          <a:xfrm>
            <a:off x="1831404" y="5140364"/>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alisto MT" panose="02040603050505030304"/>
                <a:ea typeface="+mn-ea"/>
                <a:cs typeface="+mn-cs"/>
              </a:rPr>
              <a:t>Nonlinear Input</a:t>
            </a:r>
          </a:p>
        </p:txBody>
      </p:sp>
      <p:sp>
        <p:nvSpPr>
          <p:cNvPr id="11" name="TextBox 10">
            <a:extLst>
              <a:ext uri="{FF2B5EF4-FFF2-40B4-BE49-F238E27FC236}">
                <a16:creationId xmlns:a16="http://schemas.microsoft.com/office/drawing/2014/main" id="{3F5FB716-8EB5-A1E8-7A01-333E1D7715BB}"/>
              </a:ext>
            </a:extLst>
          </p:cNvPr>
          <p:cNvSpPr txBox="1"/>
          <p:nvPr/>
        </p:nvSpPr>
        <p:spPr>
          <a:xfrm>
            <a:off x="7709029" y="2017677"/>
            <a:ext cx="20577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sto MT" panose="02040603050505030304"/>
                <a:ea typeface="+mn-ea"/>
                <a:cs typeface="+mn-cs"/>
              </a:rPr>
              <a:t>Space weather input</a:t>
            </a:r>
          </a:p>
        </p:txBody>
      </p:sp>
    </p:spTree>
    <p:extLst>
      <p:ext uri="{BB962C8B-B14F-4D97-AF65-F5344CB8AC3E}">
        <p14:creationId xmlns:p14="http://schemas.microsoft.com/office/powerpoint/2010/main" val="3612156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Atmospheric drag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b="0" i="0" u="none" strike="noStrike" kern="1200" cap="none" spc="0" normalizeH="0" baseline="0" noProof="0" dirty="0">
              <a:ln>
                <a:noFill/>
              </a:ln>
              <a:solidFill>
                <a:schemeClr val="tx1"/>
              </a:solidFill>
              <a:effectLst/>
              <a:uLnTx/>
              <a:uFillTx/>
              <a:ea typeface="+mn-ea"/>
              <a:cs typeface="+mn-cs"/>
            </a:endParaRPr>
          </a:p>
        </p:txBody>
      </p:sp>
      <p:pic>
        <p:nvPicPr>
          <p:cNvPr id="3" name="LeoLabs - Google Chrome 2023-09-10 15-00-50">
            <a:hlinkClick r:id="" action="ppaction://media"/>
            <a:extLst>
              <a:ext uri="{FF2B5EF4-FFF2-40B4-BE49-F238E27FC236}">
                <a16:creationId xmlns:a16="http://schemas.microsoft.com/office/drawing/2014/main" id="{8D04639A-1141-A00F-FEC9-DB49F2EE75AF}"/>
              </a:ext>
            </a:extLst>
          </p:cNvPr>
          <p:cNvPicPr>
            <a:picLocks noChangeAspect="1"/>
          </p:cNvPicPr>
          <p:nvPr>
            <a:videoFile r:link="rId1"/>
            <p:extLst>
              <p:ext uri="{DAA4B4D4-6D71-4841-9C94-3DE7FCFB9230}">
                <p14:media xmlns:p14="http://schemas.microsoft.com/office/powerpoint/2010/main" r:embed="rId2">
                  <p14:trim st="6159" end="3084.0999"/>
                </p14:media>
              </p:ext>
            </p:extLst>
          </p:nvPr>
        </p:nvPicPr>
        <p:blipFill rotWithShape="1">
          <a:blip r:embed="rId5"/>
          <a:srcRect l="19419" r="-309"/>
          <a:stretch/>
        </p:blipFill>
        <p:spPr>
          <a:xfrm>
            <a:off x="3319271" y="1272042"/>
            <a:ext cx="6777629" cy="5585958"/>
          </a:xfrm>
          <a:prstGeom prst="rect">
            <a:avLst/>
          </a:prstGeom>
        </p:spPr>
      </p:pic>
      <p:pic>
        <p:nvPicPr>
          <p:cNvPr id="6" name="Picture 5">
            <a:extLst>
              <a:ext uri="{FF2B5EF4-FFF2-40B4-BE49-F238E27FC236}">
                <a16:creationId xmlns:a16="http://schemas.microsoft.com/office/drawing/2014/main" id="{143413B0-07AE-E9AA-B256-0411327B2EAE}"/>
              </a:ext>
            </a:extLst>
          </p:cNvPr>
          <p:cNvPicPr>
            <a:picLocks noChangeAspect="1"/>
          </p:cNvPicPr>
          <p:nvPr/>
        </p:nvPicPr>
        <p:blipFill>
          <a:blip r:embed="rId6"/>
          <a:stretch>
            <a:fillRect/>
          </a:stretch>
        </p:blipFill>
        <p:spPr>
          <a:xfrm>
            <a:off x="1963848" y="6248400"/>
            <a:ext cx="2939634" cy="546686"/>
          </a:xfrm>
          <a:prstGeom prst="rect">
            <a:avLst/>
          </a:prstGeom>
        </p:spPr>
      </p:pic>
      <p:sp>
        <p:nvSpPr>
          <p:cNvPr id="7" name="TextBox 6">
            <a:extLst>
              <a:ext uri="{FF2B5EF4-FFF2-40B4-BE49-F238E27FC236}">
                <a16:creationId xmlns:a16="http://schemas.microsoft.com/office/drawing/2014/main" id="{04B6E6CA-8211-ABF4-8674-0F2DFA187BA8}"/>
              </a:ext>
            </a:extLst>
          </p:cNvPr>
          <p:cNvSpPr txBox="1"/>
          <p:nvPr/>
        </p:nvSpPr>
        <p:spPr>
          <a:xfrm>
            <a:off x="1233597" y="1371596"/>
            <a:ext cx="2355176" cy="369332"/>
          </a:xfrm>
          <a:prstGeom prst="rect">
            <a:avLst/>
          </a:prstGeom>
          <a:noFill/>
        </p:spPr>
        <p:txBody>
          <a:bodyPr wrap="square">
            <a:spAutoFit/>
          </a:bodyPr>
          <a:lstStyle/>
          <a:p>
            <a:pPr>
              <a:spcBef>
                <a:spcPts val="1200"/>
              </a:spcBef>
            </a:pPr>
            <a:r>
              <a:rPr lang="en-US" b="1" dirty="0">
                <a:solidFill>
                  <a:srgbClr val="FF00FF"/>
                </a:solidFill>
              </a:rPr>
              <a:t>Space debris</a:t>
            </a:r>
          </a:p>
        </p:txBody>
      </p:sp>
      <p:sp>
        <p:nvSpPr>
          <p:cNvPr id="8" name="TextBox 7">
            <a:extLst>
              <a:ext uri="{FF2B5EF4-FFF2-40B4-BE49-F238E27FC236}">
                <a16:creationId xmlns:a16="http://schemas.microsoft.com/office/drawing/2014/main" id="{6AEBC603-4453-1888-B9BE-E4BDDF015209}"/>
              </a:ext>
            </a:extLst>
          </p:cNvPr>
          <p:cNvSpPr txBox="1"/>
          <p:nvPr/>
        </p:nvSpPr>
        <p:spPr>
          <a:xfrm>
            <a:off x="58994" y="1778235"/>
            <a:ext cx="352977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At the height of solar activity, over 7,500 LEO satellites must be maneuvered every 2-3 weeks</a:t>
            </a:r>
          </a:p>
          <a:p>
            <a:pPr marL="285750" indent="-285750">
              <a:buFont typeface="Arial" panose="020B0604020202020204" pitchFamily="34" charset="0"/>
              <a:buChar char="•"/>
            </a:pPr>
            <a:r>
              <a:rPr lang="en-US" dirty="0">
                <a:solidFill>
                  <a:srgbClr val="FF00FF"/>
                </a:solidFill>
              </a:rPr>
              <a:t>Over 500,000 1 – 10 cm space debris would cause catastrophic damage when colliding with a satellite</a:t>
            </a:r>
          </a:p>
        </p:txBody>
      </p:sp>
    </p:spTree>
    <p:extLst>
      <p:ext uri="{BB962C8B-B14F-4D97-AF65-F5344CB8AC3E}">
        <p14:creationId xmlns:p14="http://schemas.microsoft.com/office/powerpoint/2010/main" val="337280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42"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39C-97FA-2D49-9A7B-BBC08FFC69C3}"/>
              </a:ext>
            </a:extLst>
          </p:cNvPr>
          <p:cNvSpPr>
            <a:spLocks noGrp="1"/>
          </p:cNvSpPr>
          <p:nvPr>
            <p:ph type="title"/>
          </p:nvPr>
        </p:nvSpPr>
        <p:spPr>
          <a:xfrm>
            <a:off x="79593" y="290268"/>
            <a:ext cx="11751606" cy="970450"/>
          </a:xfrm>
        </p:spPr>
        <p:txBody>
          <a:bodyPr>
            <a:normAutofit/>
          </a:bodyPr>
          <a:lstStyle/>
          <a:p>
            <a:r>
              <a:rPr lang="en-US" dirty="0"/>
              <a:t>Prediction: Space Weather Input</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0F41A39-0225-4A45-BCC1-5E7ACE9F4176}"/>
                  </a:ext>
                </a:extLst>
              </p:cNvPr>
              <p:cNvSpPr txBox="1">
                <a:spLocks/>
              </p:cNvSpPr>
              <p:nvPr/>
            </p:nvSpPr>
            <p:spPr>
              <a:xfrm>
                <a:off x="1941291" y="1563529"/>
                <a:ext cx="5702300" cy="4758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licious-Roma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licious-Roman"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licious-Roman"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2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𝐴</m:t>
                      </m:r>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𝐵</m:t>
                      </m:r>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𝑢</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oMath>
                  </m:oMathPara>
                </a14:m>
                <a:endParaRPr kumimoji="0" lang="en-US" sz="3200" b="0" i="0" u="none" strike="noStrike" kern="1200" cap="none" spc="0" normalizeH="0" baseline="0" noProof="0" dirty="0">
                  <a:ln>
                    <a:noFill/>
                  </a:ln>
                  <a:solidFill>
                    <a:prstClr val="white"/>
                  </a:solidFill>
                  <a:effectLst/>
                  <a:uLnTx/>
                  <a:uFillTx/>
                  <a:latin typeface="Delicious-Roman" pitchFamily="2" charset="0"/>
                  <a:ea typeface="+mn-ea"/>
                  <a:cs typeface="+mn-cs"/>
                </a:endParaRPr>
              </a:p>
            </p:txBody>
          </p:sp>
        </mc:Choice>
        <mc:Fallback xmlns="">
          <p:sp>
            <p:nvSpPr>
              <p:cNvPr id="14" name="Content Placeholder 2">
                <a:extLst>
                  <a:ext uri="{FF2B5EF4-FFF2-40B4-BE49-F238E27FC236}">
                    <a16:creationId xmlns:a16="http://schemas.microsoft.com/office/drawing/2014/main" id="{F0F41A39-0225-4A45-BCC1-5E7ACE9F4176}"/>
                  </a:ext>
                </a:extLst>
              </p:cNvPr>
              <p:cNvSpPr txBox="1">
                <a:spLocks noRot="1" noChangeAspect="1" noMove="1" noResize="1" noEditPoints="1" noAdjustHandles="1" noChangeArrowheads="1" noChangeShapeType="1" noTextEdit="1"/>
              </p:cNvSpPr>
              <p:nvPr/>
            </p:nvSpPr>
            <p:spPr>
              <a:xfrm>
                <a:off x="1941291" y="1563529"/>
                <a:ext cx="5702300" cy="4758936"/>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B99EBFB-29F0-419D-BC42-652E383BC71B}"/>
              </a:ext>
            </a:extLst>
          </p:cNvPr>
          <p:cNvCxnSpPr>
            <a:cxnSpLocks/>
          </p:cNvCxnSpPr>
          <p:nvPr/>
        </p:nvCxnSpPr>
        <p:spPr>
          <a:xfrm flipH="1" flipV="1">
            <a:off x="6296031" y="1946036"/>
            <a:ext cx="1337128" cy="24091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E9ABF5B-A606-49C9-B757-CA9CABC55A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7" name="Rectangle 6">
            <a:extLst>
              <a:ext uri="{FF2B5EF4-FFF2-40B4-BE49-F238E27FC236}">
                <a16:creationId xmlns:a16="http://schemas.microsoft.com/office/drawing/2014/main" id="{28E34A45-DBCF-A1D6-E323-DA50E205DA18}"/>
              </a:ext>
            </a:extLst>
          </p:cNvPr>
          <p:cNvSpPr/>
          <p:nvPr/>
        </p:nvSpPr>
        <p:spPr>
          <a:xfrm>
            <a:off x="7296406" y="3872981"/>
            <a:ext cx="2652235" cy="66578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rPr>
              <a:t>JB2008 ROM</a:t>
            </a: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B3A681B4-DE80-5ED9-919A-C669C888E47D}"/>
                  </a:ext>
                </a:extLst>
              </p:cNvPr>
              <p:cNvSpPr/>
              <p:nvPr/>
            </p:nvSpPr>
            <p:spPr>
              <a:xfrm>
                <a:off x="846979" y="2486157"/>
                <a:ext cx="5249021" cy="1706599"/>
              </a:xfrm>
              <a:prstGeom prst="roundRect">
                <a:avLst/>
              </a:prstGeom>
              <a:solidFill>
                <a:srgbClr val="92D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𝑑𝑜𝑦</m:t>
                      </m:r>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h𝑟</m:t>
                      </m:r>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a:ln>
                                <a:noFill/>
                              </a:ln>
                              <a:solidFill>
                                <a:srgbClr val="BC451B"/>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a:ln>
                                <a:noFill/>
                              </a:ln>
                              <a:solidFill>
                                <a:srgbClr val="BC451B"/>
                              </a:solidFill>
                              <a:effectLst/>
                              <a:uLnTx/>
                              <a:uFillTx/>
                              <a:latin typeface="Cambria Math" panose="02040503050406030204" pitchFamily="18" charset="0"/>
                              <a:ea typeface="+mn-ea"/>
                              <a:cs typeface="+mn-cs"/>
                            </a:rPr>
                            <m:t>𝐹</m:t>
                          </m:r>
                        </m:e>
                        <m:sub>
                          <m:r>
                            <a:rPr kumimoji="0" lang="en-US" sz="1100" b="0" i="1" u="none" strike="noStrike" kern="1200" cap="none" spc="0" normalizeH="0" baseline="0" noProof="0">
                              <a:ln>
                                <a:noFill/>
                              </a:ln>
                              <a:solidFill>
                                <a:srgbClr val="BC451B"/>
                              </a:solidFill>
                              <a:effectLst/>
                              <a:uLnTx/>
                              <a:uFillTx/>
                              <a:latin typeface="Cambria Math" panose="02040503050406030204" pitchFamily="18" charset="0"/>
                              <a:ea typeface="+mn-ea"/>
                              <a:cs typeface="+mn-cs"/>
                            </a:rPr>
                            <m:t>10.7</m:t>
                          </m:r>
                        </m:sub>
                      </m:s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𝐹</m:t>
                              </m:r>
                            </m:e>
                          </m:acc>
                        </m:e>
                        <m: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10.7</m:t>
                          </m:r>
                        </m:sub>
                      </m:sSub>
                      <m:r>
                        <a:rPr kumimoji="0" lang="en-US" sz="1100" b="0" i="0"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𝑆</m:t>
                          </m:r>
                        </m:e>
                        <m: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 </m:t>
                      </m:r>
                      <m:sSub>
                        <m:sSubPr>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𝑆</m:t>
                              </m:r>
                            </m:e>
                          </m:acc>
                        </m:e>
                        <m: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𝑀</m:t>
                          </m:r>
                        </m:e>
                        <m: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𝑀</m:t>
                              </m:r>
                            </m:e>
                          </m:acc>
                        </m:e>
                        <m: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𝑌</m:t>
                          </m:r>
                        </m:e>
                        <m: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𝑌</m:t>
                              </m:r>
                            </m:e>
                          </m:acc>
                        </m:e>
                        <m: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𝐷𝑆𝑇𝐷𝑇𝐶</m:t>
                      </m:r>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𝐺𝑀𝑆𝑇</m:t>
                      </m:r>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 </m:t>
                      </m:r>
                      <m:sSub>
                        <m:sSubPr>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𝛼</m:t>
                          </m:r>
                        </m:e>
                        <m: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𝑠𝑢𝑛</m:t>
                          </m:r>
                        </m:sub>
                      </m:s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𝛿</m:t>
                          </m:r>
                        </m:e>
                        <m:sub>
                          <m:r>
                            <a:rPr kumimoji="0" lang="en-US" sz="11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𝑠𝑢𝑛</m:t>
                          </m:r>
                        </m:sub>
                      </m:sSub>
                      <m:r>
                        <a:rPr kumimoji="0" lang="en-US" sz="11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𝑎𝑝</m:t>
                      </m:r>
                    </m:oMath>
                  </m:oMathPara>
                </a14:m>
                <a:endParaRPr kumimoji="0" lang="en-US" sz="11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8" name="Rectangle: Rounded Corners 7">
                <a:extLst>
                  <a:ext uri="{FF2B5EF4-FFF2-40B4-BE49-F238E27FC236}">
                    <a16:creationId xmlns:a16="http://schemas.microsoft.com/office/drawing/2014/main" id="{B3A681B4-DE80-5ED9-919A-C669C888E47D}"/>
                  </a:ext>
                </a:extLst>
              </p:cNvPr>
              <p:cNvSpPr>
                <a:spLocks noRot="1" noChangeAspect="1" noMove="1" noResize="1" noEditPoints="1" noAdjustHandles="1" noChangeArrowheads="1" noChangeShapeType="1" noTextEdit="1"/>
              </p:cNvSpPr>
              <p:nvPr/>
            </p:nvSpPr>
            <p:spPr>
              <a:xfrm>
                <a:off x="846979" y="2486157"/>
                <a:ext cx="5249021" cy="1706599"/>
              </a:xfrm>
              <a:prstGeom prst="round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45C21FB-FFD2-8409-2A1B-468CA8D548CE}"/>
                  </a:ext>
                </a:extLst>
              </p:cNvPr>
              <p:cNvSpPr/>
              <p:nvPr/>
            </p:nvSpPr>
            <p:spPr>
              <a:xfrm>
                <a:off x="846979" y="4262085"/>
                <a:ext cx="5249021" cy="853300"/>
              </a:xfrm>
              <a:prstGeom prst="roundRect">
                <a:avLst/>
              </a:prstGeom>
              <a:solidFill>
                <a:srgbClr val="FFC000">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10.7</m:t>
                          </m:r>
                        </m:sub>
                      </m:sSub>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𝑀</m:t>
                          </m:r>
                        </m:e>
                        <m:sub>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𝑌</m:t>
                          </m:r>
                        </m:e>
                        <m:sub>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𝐷𝑆𝑇𝐷𝑇𝐶</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9" name="Rectangle: Rounded Corners 8">
                <a:extLst>
                  <a:ext uri="{FF2B5EF4-FFF2-40B4-BE49-F238E27FC236}">
                    <a16:creationId xmlns:a16="http://schemas.microsoft.com/office/drawing/2014/main" id="{C45C21FB-FFD2-8409-2A1B-468CA8D548CE}"/>
                  </a:ext>
                </a:extLst>
              </p:cNvPr>
              <p:cNvSpPr>
                <a:spLocks noRot="1" noChangeAspect="1" noMove="1" noResize="1" noEditPoints="1" noAdjustHandles="1" noChangeArrowheads="1" noChangeShapeType="1" noTextEdit="1"/>
              </p:cNvSpPr>
              <p:nvPr/>
            </p:nvSpPr>
            <p:spPr>
              <a:xfrm>
                <a:off x="846979" y="4262085"/>
                <a:ext cx="5249021" cy="853300"/>
              </a:xfrm>
              <a:prstGeom prst="roundRect">
                <a:avLst/>
              </a:prstGeom>
              <a:blipFill>
                <a:blip r:embed="rId6"/>
                <a:stretch>
                  <a:fillRect/>
                </a:stretch>
              </a:blipFill>
              <a:ln>
                <a:solidFill>
                  <a:srgbClr val="FFC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28369419-C9FD-D648-EED1-34B6A7B5AFA7}"/>
                  </a:ext>
                </a:extLst>
              </p:cNvPr>
              <p:cNvSpPr/>
              <p:nvPr/>
            </p:nvSpPr>
            <p:spPr>
              <a:xfrm>
                <a:off x="846979" y="5184713"/>
                <a:ext cx="5249021" cy="1523695"/>
              </a:xfrm>
              <a:prstGeom prst="round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𝐷𝑆𝑇𝐷𝑇</m:t>
                      </m:r>
                      <m:sSup>
                        <m:sSupPr>
                          <m:ctrlP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𝐶</m:t>
                          </m:r>
                        </m:e>
                        <m:sup>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10.7</m:t>
                          </m:r>
                        </m:sub>
                      </m:sSub>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BC451B"/>
                          </a:solidFill>
                          <a:effectLst/>
                          <a:uLnTx/>
                          <a:uFillTx/>
                          <a:latin typeface="Cambria Math" panose="02040503050406030204" pitchFamily="18" charset="0"/>
                          <a:ea typeface="+mn-ea"/>
                          <a:cs typeface="+mn-cs"/>
                        </a:rPr>
                        <m:t>𝐷𝑆𝑇𝐷𝑇𝐶</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m:t>
                      </m:r>
                      <m:sSup>
                        <m:sSup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𝑝</m:t>
                          </m:r>
                        </m:e>
                        <m: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10" name="Rectangle: Rounded Corners 9">
                <a:extLst>
                  <a:ext uri="{FF2B5EF4-FFF2-40B4-BE49-F238E27FC236}">
                    <a16:creationId xmlns:a16="http://schemas.microsoft.com/office/drawing/2014/main" id="{28369419-C9FD-D648-EED1-34B6A7B5AFA7}"/>
                  </a:ext>
                </a:extLst>
              </p:cNvPr>
              <p:cNvSpPr>
                <a:spLocks noRot="1" noChangeAspect="1" noMove="1" noResize="1" noEditPoints="1" noAdjustHandles="1" noChangeArrowheads="1" noChangeShapeType="1" noTextEdit="1"/>
              </p:cNvSpPr>
              <p:nvPr/>
            </p:nvSpPr>
            <p:spPr>
              <a:xfrm>
                <a:off x="846979" y="5184713"/>
                <a:ext cx="5249021" cy="1523695"/>
              </a:xfrm>
              <a:prstGeom prst="roundRect">
                <a:avLst/>
              </a:prstGeom>
              <a:blipFill>
                <a:blip r:embed="rId7"/>
                <a:stretch>
                  <a:fillRect/>
                </a:stretch>
              </a:blipFill>
              <a:ln>
                <a:solidFill>
                  <a:srgbClr val="FFFF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DF963F52-901B-D3D0-B12B-3591CE6E21B8}"/>
              </a:ext>
            </a:extLst>
          </p:cNvPr>
          <p:cNvSpPr txBox="1"/>
          <p:nvPr/>
        </p:nvSpPr>
        <p:spPr>
          <a:xfrm>
            <a:off x="1832207" y="2437384"/>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sto MT" panose="02040603050505030304"/>
                <a:ea typeface="+mn-ea"/>
                <a:cs typeface="+mn-cs"/>
              </a:rPr>
              <a:t>Standard Input</a:t>
            </a:r>
          </a:p>
        </p:txBody>
      </p:sp>
      <p:sp>
        <p:nvSpPr>
          <p:cNvPr id="13" name="TextBox 12">
            <a:extLst>
              <a:ext uri="{FF2B5EF4-FFF2-40B4-BE49-F238E27FC236}">
                <a16:creationId xmlns:a16="http://schemas.microsoft.com/office/drawing/2014/main" id="{8991809F-AD10-A3D0-D50E-DDCA93057C8F}"/>
              </a:ext>
            </a:extLst>
          </p:cNvPr>
          <p:cNvSpPr txBox="1"/>
          <p:nvPr/>
        </p:nvSpPr>
        <p:spPr>
          <a:xfrm>
            <a:off x="1832207" y="4192756"/>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sto MT" panose="02040603050505030304"/>
                <a:ea typeface="+mn-ea"/>
                <a:cs typeface="+mn-cs"/>
              </a:rPr>
              <a:t>Future Input</a:t>
            </a:r>
          </a:p>
        </p:txBody>
      </p:sp>
      <p:sp>
        <p:nvSpPr>
          <p:cNvPr id="15" name="TextBox 14">
            <a:extLst>
              <a:ext uri="{FF2B5EF4-FFF2-40B4-BE49-F238E27FC236}">
                <a16:creationId xmlns:a16="http://schemas.microsoft.com/office/drawing/2014/main" id="{9AD67897-C109-BA26-02AE-7B81BE5FD4E2}"/>
              </a:ext>
            </a:extLst>
          </p:cNvPr>
          <p:cNvSpPr txBox="1"/>
          <p:nvPr/>
        </p:nvSpPr>
        <p:spPr>
          <a:xfrm>
            <a:off x="1831404" y="5140364"/>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alisto MT" panose="02040603050505030304"/>
                <a:ea typeface="+mn-ea"/>
                <a:cs typeface="+mn-cs"/>
              </a:rPr>
              <a:t>Nonlinear Input</a:t>
            </a:r>
          </a:p>
        </p:txBody>
      </p:sp>
      <p:sp>
        <p:nvSpPr>
          <p:cNvPr id="11" name="TextBox 10">
            <a:extLst>
              <a:ext uri="{FF2B5EF4-FFF2-40B4-BE49-F238E27FC236}">
                <a16:creationId xmlns:a16="http://schemas.microsoft.com/office/drawing/2014/main" id="{FB9C8E6A-8A59-6270-1622-F61BE4702E66}"/>
              </a:ext>
            </a:extLst>
          </p:cNvPr>
          <p:cNvSpPr txBox="1"/>
          <p:nvPr/>
        </p:nvSpPr>
        <p:spPr>
          <a:xfrm>
            <a:off x="7709029" y="2017677"/>
            <a:ext cx="20577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sto MT" panose="02040603050505030304"/>
                <a:ea typeface="+mn-ea"/>
                <a:cs typeface="+mn-cs"/>
              </a:rPr>
              <a:t>Space weather input</a:t>
            </a:r>
          </a:p>
        </p:txBody>
      </p:sp>
    </p:spTree>
    <p:extLst>
      <p:ext uri="{BB962C8B-B14F-4D97-AF65-F5344CB8AC3E}">
        <p14:creationId xmlns:p14="http://schemas.microsoft.com/office/powerpoint/2010/main" val="470896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39C-97FA-2D49-9A7B-BBC08FFC69C3}"/>
              </a:ext>
            </a:extLst>
          </p:cNvPr>
          <p:cNvSpPr>
            <a:spLocks noGrp="1"/>
          </p:cNvSpPr>
          <p:nvPr>
            <p:ph type="title"/>
          </p:nvPr>
        </p:nvSpPr>
        <p:spPr>
          <a:xfrm>
            <a:off x="79593" y="290268"/>
            <a:ext cx="11751606" cy="970450"/>
          </a:xfrm>
        </p:spPr>
        <p:txBody>
          <a:bodyPr>
            <a:normAutofit/>
          </a:bodyPr>
          <a:lstStyle/>
          <a:p>
            <a:r>
              <a:rPr lang="en-US" dirty="0"/>
              <a:t>Prediction: Space Weather Input</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0F41A39-0225-4A45-BCC1-5E7ACE9F4176}"/>
                  </a:ext>
                </a:extLst>
              </p:cNvPr>
              <p:cNvSpPr txBox="1">
                <a:spLocks/>
              </p:cNvSpPr>
              <p:nvPr/>
            </p:nvSpPr>
            <p:spPr>
              <a:xfrm>
                <a:off x="1941291" y="1563529"/>
                <a:ext cx="5702300" cy="4758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licious-Roma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licious-Roman"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licious-Roman"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2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𝐴</m:t>
                      </m:r>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𝐵</m:t>
                      </m:r>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𝑢</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oMath>
                  </m:oMathPara>
                </a14:m>
                <a:endParaRPr kumimoji="0" lang="en-US" sz="3200" b="0" i="0" u="none" strike="noStrike" kern="1200" cap="none" spc="0" normalizeH="0" baseline="0" noProof="0" dirty="0">
                  <a:ln>
                    <a:noFill/>
                  </a:ln>
                  <a:solidFill>
                    <a:prstClr val="white"/>
                  </a:solidFill>
                  <a:effectLst/>
                  <a:uLnTx/>
                  <a:uFillTx/>
                  <a:latin typeface="Delicious-Roman" pitchFamily="2" charset="0"/>
                  <a:ea typeface="+mn-ea"/>
                  <a:cs typeface="+mn-cs"/>
                </a:endParaRPr>
              </a:p>
            </p:txBody>
          </p:sp>
        </mc:Choice>
        <mc:Fallback xmlns="">
          <p:sp>
            <p:nvSpPr>
              <p:cNvPr id="14" name="Content Placeholder 2">
                <a:extLst>
                  <a:ext uri="{FF2B5EF4-FFF2-40B4-BE49-F238E27FC236}">
                    <a16:creationId xmlns:a16="http://schemas.microsoft.com/office/drawing/2014/main" id="{F0F41A39-0225-4A45-BCC1-5E7ACE9F4176}"/>
                  </a:ext>
                </a:extLst>
              </p:cNvPr>
              <p:cNvSpPr txBox="1">
                <a:spLocks noRot="1" noChangeAspect="1" noMove="1" noResize="1" noEditPoints="1" noAdjustHandles="1" noChangeArrowheads="1" noChangeShapeType="1" noTextEdit="1"/>
              </p:cNvSpPr>
              <p:nvPr/>
            </p:nvSpPr>
            <p:spPr>
              <a:xfrm>
                <a:off x="1941291" y="1563529"/>
                <a:ext cx="5702300" cy="4758936"/>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B99EBFB-29F0-419D-BC42-652E383BC71B}"/>
              </a:ext>
            </a:extLst>
          </p:cNvPr>
          <p:cNvCxnSpPr>
            <a:cxnSpLocks/>
          </p:cNvCxnSpPr>
          <p:nvPr/>
        </p:nvCxnSpPr>
        <p:spPr>
          <a:xfrm flipH="1" flipV="1">
            <a:off x="6296031" y="1946036"/>
            <a:ext cx="1337128" cy="24091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E9ABF5B-A606-49C9-B757-CA9CABC55A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5" name="Rectangle 4">
            <a:extLst>
              <a:ext uri="{FF2B5EF4-FFF2-40B4-BE49-F238E27FC236}">
                <a16:creationId xmlns:a16="http://schemas.microsoft.com/office/drawing/2014/main" id="{BB40986B-D164-D294-A004-3D0A295DA5A0}"/>
              </a:ext>
            </a:extLst>
          </p:cNvPr>
          <p:cNvSpPr/>
          <p:nvPr/>
        </p:nvSpPr>
        <p:spPr>
          <a:xfrm>
            <a:off x="7296404" y="4701767"/>
            <a:ext cx="2652235" cy="665784"/>
          </a:xfrm>
          <a:prstGeom prst="rect">
            <a:avLst/>
          </a:prstGeom>
          <a:solidFill>
            <a:srgbClr val="00B050"/>
          </a:solidFill>
          <a:ln>
            <a:solidFill>
              <a:srgbClr val="0048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rPr>
              <a:t>NRLMSISE-00</a:t>
            </a: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B3A681B4-DE80-5ED9-919A-C669C888E47D}"/>
                  </a:ext>
                </a:extLst>
              </p:cNvPr>
              <p:cNvSpPr/>
              <p:nvPr/>
            </p:nvSpPr>
            <p:spPr>
              <a:xfrm>
                <a:off x="846979" y="2486157"/>
                <a:ext cx="5249021" cy="1706599"/>
              </a:xfrm>
              <a:prstGeom prst="roundRect">
                <a:avLst/>
              </a:prstGeom>
              <a:solidFill>
                <a:srgbClr val="92D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𝑑𝑜𝑦</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h𝑟</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𝐹</m:t>
                          </m:r>
                        </m:e>
                        <m:sub>
                          <m:r>
                            <a:rPr kumimoji="0" lang="en-US" sz="1100" b="0" i="1" u="none" strike="noStrike" kern="1200" cap="none" spc="0" normalizeH="0" baseline="0" noProof="0">
                              <a:ln>
                                <a:noFill/>
                              </a:ln>
                              <a:solidFill>
                                <a:srgbClr val="00B050"/>
                              </a:solidFill>
                              <a:effectLst/>
                              <a:uLnTx/>
                              <a:uFillTx/>
                              <a:latin typeface="Cambria Math" panose="02040503050406030204" pitchFamily="18" charset="0"/>
                              <a:ea typeface="+mn-ea"/>
                              <a:cs typeface="+mn-cs"/>
                            </a:rPr>
                            <m:t>10.7</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acc>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r>
                        <a:rPr kumimoji="0" lang="en-US" sz="11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e>
                          </m:acc>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𝑀</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𝑀</m:t>
                              </m:r>
                            </m:e>
                          </m:acc>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𝑌</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𝑌</m:t>
                              </m:r>
                            </m:e>
                          </m:acc>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𝐷𝑆𝑇𝐷𝑇𝐶</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𝐺𝑀𝑆𝑇</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𝛼</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𝑠𝑢𝑛</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𝛿</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𝑠𝑢𝑛</m:t>
                          </m:r>
                        </m:sub>
                      </m:sSub>
                      <m:r>
                        <a:rPr kumimoji="0" lang="en-US" sz="11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1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𝑎𝑝</m:t>
                      </m:r>
                    </m:oMath>
                  </m:oMathPara>
                </a14:m>
                <a:endParaRPr kumimoji="0" lang="en-US" sz="11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8" name="Rectangle: Rounded Corners 7">
                <a:extLst>
                  <a:ext uri="{FF2B5EF4-FFF2-40B4-BE49-F238E27FC236}">
                    <a16:creationId xmlns:a16="http://schemas.microsoft.com/office/drawing/2014/main" id="{B3A681B4-DE80-5ED9-919A-C669C888E47D}"/>
                  </a:ext>
                </a:extLst>
              </p:cNvPr>
              <p:cNvSpPr>
                <a:spLocks noRot="1" noChangeAspect="1" noMove="1" noResize="1" noEditPoints="1" noAdjustHandles="1" noChangeArrowheads="1" noChangeShapeType="1" noTextEdit="1"/>
              </p:cNvSpPr>
              <p:nvPr/>
            </p:nvSpPr>
            <p:spPr>
              <a:xfrm>
                <a:off x="846979" y="2486157"/>
                <a:ext cx="5249021" cy="1706599"/>
              </a:xfrm>
              <a:prstGeom prst="round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45C21FB-FFD2-8409-2A1B-468CA8D548CE}"/>
                  </a:ext>
                </a:extLst>
              </p:cNvPr>
              <p:cNvSpPr/>
              <p:nvPr/>
            </p:nvSpPr>
            <p:spPr>
              <a:xfrm>
                <a:off x="846979" y="4262085"/>
                <a:ext cx="5249021" cy="853300"/>
              </a:xfrm>
              <a:prstGeom prst="roundRect">
                <a:avLst/>
              </a:prstGeom>
              <a:solidFill>
                <a:srgbClr val="FFC000">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𝑀</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𝑌</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𝐷𝑆𝑇𝐷𝑇𝐶</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9" name="Rectangle: Rounded Corners 8">
                <a:extLst>
                  <a:ext uri="{FF2B5EF4-FFF2-40B4-BE49-F238E27FC236}">
                    <a16:creationId xmlns:a16="http://schemas.microsoft.com/office/drawing/2014/main" id="{C45C21FB-FFD2-8409-2A1B-468CA8D548CE}"/>
                  </a:ext>
                </a:extLst>
              </p:cNvPr>
              <p:cNvSpPr>
                <a:spLocks noRot="1" noChangeAspect="1" noMove="1" noResize="1" noEditPoints="1" noAdjustHandles="1" noChangeArrowheads="1" noChangeShapeType="1" noTextEdit="1"/>
              </p:cNvSpPr>
              <p:nvPr/>
            </p:nvSpPr>
            <p:spPr>
              <a:xfrm>
                <a:off x="846979" y="4262085"/>
                <a:ext cx="5249021" cy="853300"/>
              </a:xfrm>
              <a:prstGeom prst="roundRect">
                <a:avLst/>
              </a:prstGeom>
              <a:blipFill>
                <a:blip r:embed="rId6"/>
                <a:stretch>
                  <a:fillRect/>
                </a:stretch>
              </a:blipFill>
              <a:ln>
                <a:solidFill>
                  <a:srgbClr val="FFC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28369419-C9FD-D648-EED1-34B6A7B5AFA7}"/>
                  </a:ext>
                </a:extLst>
              </p:cNvPr>
              <p:cNvSpPr/>
              <p:nvPr/>
            </p:nvSpPr>
            <p:spPr>
              <a:xfrm>
                <a:off x="846979" y="5184713"/>
                <a:ext cx="5249021" cy="1523695"/>
              </a:xfrm>
              <a:prstGeom prst="round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m:t>
                      </m:r>
                      <m:sSup>
                        <m:sSup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m:t>
                          </m:r>
                        </m:e>
                        <m: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𝐷𝑆𝑇𝐷𝑇𝐶</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m:t>
                      </m:r>
                      <m:sSup>
                        <m:sSup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𝑝</m:t>
                          </m:r>
                        </m:e>
                        <m: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𝑘𝑝</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10" name="Rectangle: Rounded Corners 9">
                <a:extLst>
                  <a:ext uri="{FF2B5EF4-FFF2-40B4-BE49-F238E27FC236}">
                    <a16:creationId xmlns:a16="http://schemas.microsoft.com/office/drawing/2014/main" id="{28369419-C9FD-D648-EED1-34B6A7B5AFA7}"/>
                  </a:ext>
                </a:extLst>
              </p:cNvPr>
              <p:cNvSpPr>
                <a:spLocks noRot="1" noChangeAspect="1" noMove="1" noResize="1" noEditPoints="1" noAdjustHandles="1" noChangeArrowheads="1" noChangeShapeType="1" noTextEdit="1"/>
              </p:cNvSpPr>
              <p:nvPr/>
            </p:nvSpPr>
            <p:spPr>
              <a:xfrm>
                <a:off x="846979" y="5184713"/>
                <a:ext cx="5249021" cy="1523695"/>
              </a:xfrm>
              <a:prstGeom prst="roundRect">
                <a:avLst/>
              </a:prstGeom>
              <a:blipFill>
                <a:blip r:embed="rId7"/>
                <a:stretch>
                  <a:fillRect/>
                </a:stretch>
              </a:blipFill>
              <a:ln>
                <a:solidFill>
                  <a:srgbClr val="FFFF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DF963F52-901B-D3D0-B12B-3591CE6E21B8}"/>
              </a:ext>
            </a:extLst>
          </p:cNvPr>
          <p:cNvSpPr txBox="1"/>
          <p:nvPr/>
        </p:nvSpPr>
        <p:spPr>
          <a:xfrm>
            <a:off x="1832207" y="2437384"/>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sto MT" panose="02040603050505030304"/>
                <a:ea typeface="+mn-ea"/>
                <a:cs typeface="+mn-cs"/>
              </a:rPr>
              <a:t>Standard Input</a:t>
            </a:r>
          </a:p>
        </p:txBody>
      </p:sp>
      <p:sp>
        <p:nvSpPr>
          <p:cNvPr id="13" name="TextBox 12">
            <a:extLst>
              <a:ext uri="{FF2B5EF4-FFF2-40B4-BE49-F238E27FC236}">
                <a16:creationId xmlns:a16="http://schemas.microsoft.com/office/drawing/2014/main" id="{8991809F-AD10-A3D0-D50E-DDCA93057C8F}"/>
              </a:ext>
            </a:extLst>
          </p:cNvPr>
          <p:cNvSpPr txBox="1"/>
          <p:nvPr/>
        </p:nvSpPr>
        <p:spPr>
          <a:xfrm>
            <a:off x="1832207" y="4192756"/>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sto MT" panose="02040603050505030304"/>
                <a:ea typeface="+mn-ea"/>
                <a:cs typeface="+mn-cs"/>
              </a:rPr>
              <a:t>Future Input</a:t>
            </a:r>
          </a:p>
        </p:txBody>
      </p:sp>
      <p:sp>
        <p:nvSpPr>
          <p:cNvPr id="15" name="TextBox 14">
            <a:extLst>
              <a:ext uri="{FF2B5EF4-FFF2-40B4-BE49-F238E27FC236}">
                <a16:creationId xmlns:a16="http://schemas.microsoft.com/office/drawing/2014/main" id="{9AD67897-C109-BA26-02AE-7B81BE5FD4E2}"/>
              </a:ext>
            </a:extLst>
          </p:cNvPr>
          <p:cNvSpPr txBox="1"/>
          <p:nvPr/>
        </p:nvSpPr>
        <p:spPr>
          <a:xfrm>
            <a:off x="1831404" y="5140364"/>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alisto MT" panose="02040603050505030304"/>
                <a:ea typeface="+mn-ea"/>
                <a:cs typeface="+mn-cs"/>
              </a:rPr>
              <a:t>Nonlinear Input</a:t>
            </a:r>
          </a:p>
        </p:txBody>
      </p:sp>
      <p:sp>
        <p:nvSpPr>
          <p:cNvPr id="11" name="TextBox 10">
            <a:extLst>
              <a:ext uri="{FF2B5EF4-FFF2-40B4-BE49-F238E27FC236}">
                <a16:creationId xmlns:a16="http://schemas.microsoft.com/office/drawing/2014/main" id="{48B3DD87-B9FC-95BC-6F95-84852EF3DFE7}"/>
              </a:ext>
            </a:extLst>
          </p:cNvPr>
          <p:cNvSpPr txBox="1"/>
          <p:nvPr/>
        </p:nvSpPr>
        <p:spPr>
          <a:xfrm>
            <a:off x="7709029" y="2017677"/>
            <a:ext cx="20577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sto MT" panose="02040603050505030304"/>
                <a:ea typeface="+mn-ea"/>
                <a:cs typeface="+mn-cs"/>
              </a:rPr>
              <a:t>Space weather input</a:t>
            </a:r>
          </a:p>
        </p:txBody>
      </p:sp>
    </p:spTree>
    <p:extLst>
      <p:ext uri="{BB962C8B-B14F-4D97-AF65-F5344CB8AC3E}">
        <p14:creationId xmlns:p14="http://schemas.microsoft.com/office/powerpoint/2010/main" val="3111462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39C-97FA-2D49-9A7B-BBC08FFC69C3}"/>
              </a:ext>
            </a:extLst>
          </p:cNvPr>
          <p:cNvSpPr>
            <a:spLocks noGrp="1"/>
          </p:cNvSpPr>
          <p:nvPr>
            <p:ph type="title"/>
          </p:nvPr>
        </p:nvSpPr>
        <p:spPr>
          <a:xfrm>
            <a:off x="79593" y="290268"/>
            <a:ext cx="11751606" cy="970450"/>
          </a:xfrm>
        </p:spPr>
        <p:txBody>
          <a:bodyPr>
            <a:normAutofit/>
          </a:bodyPr>
          <a:lstStyle/>
          <a:p>
            <a:r>
              <a:rPr lang="en-US" dirty="0"/>
              <a:t>Prediction: Space Weather Input</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0F41A39-0225-4A45-BCC1-5E7ACE9F4176}"/>
                  </a:ext>
                </a:extLst>
              </p:cNvPr>
              <p:cNvSpPr txBox="1">
                <a:spLocks/>
              </p:cNvSpPr>
              <p:nvPr/>
            </p:nvSpPr>
            <p:spPr>
              <a:xfrm>
                <a:off x="1941291" y="1563529"/>
                <a:ext cx="5702300" cy="4758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licious-Roma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licious-Roman"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licious-Roman"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200"/>
                  </a:spcBef>
                  <a:spcAft>
                    <a:spcPts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𝐴</m:t>
                      </m:r>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𝐵</m:t>
                      </m:r>
                      <m:sSub>
                        <m:sSubPr>
                          <m:ctrlP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𝑢</m:t>
                          </m:r>
                        </m:e>
                        <m: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oMath>
                  </m:oMathPara>
                </a14:m>
                <a:endParaRPr kumimoji="0" lang="en-US" sz="3200" b="0" i="0" u="none" strike="noStrike" kern="1200" cap="none" spc="0" normalizeH="0" baseline="0" noProof="0" dirty="0">
                  <a:ln>
                    <a:noFill/>
                  </a:ln>
                  <a:solidFill>
                    <a:prstClr val="white"/>
                  </a:solidFill>
                  <a:effectLst/>
                  <a:uLnTx/>
                  <a:uFillTx/>
                  <a:latin typeface="Delicious-Roman" pitchFamily="2" charset="0"/>
                  <a:ea typeface="+mn-ea"/>
                  <a:cs typeface="+mn-cs"/>
                </a:endParaRPr>
              </a:p>
            </p:txBody>
          </p:sp>
        </mc:Choice>
        <mc:Fallback xmlns="">
          <p:sp>
            <p:nvSpPr>
              <p:cNvPr id="14" name="Content Placeholder 2">
                <a:extLst>
                  <a:ext uri="{FF2B5EF4-FFF2-40B4-BE49-F238E27FC236}">
                    <a16:creationId xmlns:a16="http://schemas.microsoft.com/office/drawing/2014/main" id="{F0F41A39-0225-4A45-BCC1-5E7ACE9F4176}"/>
                  </a:ext>
                </a:extLst>
              </p:cNvPr>
              <p:cNvSpPr txBox="1">
                <a:spLocks noRot="1" noChangeAspect="1" noMove="1" noResize="1" noEditPoints="1" noAdjustHandles="1" noChangeArrowheads="1" noChangeShapeType="1" noTextEdit="1"/>
              </p:cNvSpPr>
              <p:nvPr/>
            </p:nvSpPr>
            <p:spPr>
              <a:xfrm>
                <a:off x="1941291" y="1563529"/>
                <a:ext cx="5702300" cy="4758936"/>
              </a:xfrm>
              <a:prstGeom prst="rect">
                <a:avLst/>
              </a:prstGeom>
              <a:blipFill>
                <a:blip r:embed="rId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6B99EBFB-29F0-419D-BC42-652E383BC71B}"/>
              </a:ext>
            </a:extLst>
          </p:cNvPr>
          <p:cNvCxnSpPr>
            <a:cxnSpLocks/>
          </p:cNvCxnSpPr>
          <p:nvPr/>
        </p:nvCxnSpPr>
        <p:spPr>
          <a:xfrm flipH="1" flipV="1">
            <a:off x="6296031" y="1946036"/>
            <a:ext cx="1337128" cy="24091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9E9ABF5B-A606-49C9-B757-CA9CABC55A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sz="10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000" b="0" i="0" u="none" strike="noStrike" kern="1200" cap="none" spc="0" normalizeH="0" baseline="0" noProof="0">
              <a:ln>
                <a:noFill/>
              </a:ln>
              <a:solidFill>
                <a:prstClr val="white">
                  <a:lumMod val="95000"/>
                </a:prstClr>
              </a:solidFill>
              <a:effectLst>
                <a:outerShdw blurRad="50800" dist="38100" dir="2700000" algn="tl" rotWithShape="0">
                  <a:prstClr val="black">
                    <a:alpha val="43000"/>
                  </a:prstClr>
                </a:outerShdw>
              </a:effectLst>
              <a:uLnTx/>
              <a:uFillTx/>
              <a:latin typeface="Calisto MT" panose="02040603050505030304"/>
              <a:ea typeface="+mn-ea"/>
              <a:cs typeface="+mn-cs"/>
            </a:endParaRPr>
          </a:p>
        </p:txBody>
      </p:sp>
      <p:sp>
        <p:nvSpPr>
          <p:cNvPr id="6" name="Rectangle 5">
            <a:extLst>
              <a:ext uri="{FF2B5EF4-FFF2-40B4-BE49-F238E27FC236}">
                <a16:creationId xmlns:a16="http://schemas.microsoft.com/office/drawing/2014/main" id="{9D8F35A2-A28E-BFF2-1558-C50D3034A78B}"/>
              </a:ext>
            </a:extLst>
          </p:cNvPr>
          <p:cNvSpPr/>
          <p:nvPr/>
        </p:nvSpPr>
        <p:spPr>
          <a:xfrm>
            <a:off x="7319212" y="5530506"/>
            <a:ext cx="2652235" cy="665784"/>
          </a:xfrm>
          <a:prstGeom prst="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rPr>
              <a:t>TIE-GCM ROM</a:t>
            </a:r>
          </a:p>
        </p:txBody>
      </p:sp>
      <mc:AlternateContent xmlns:mc="http://schemas.openxmlformats.org/markup-compatibility/2006" xmlns:a14="http://schemas.microsoft.com/office/drawing/2010/main">
        <mc:Choice Requires="a14">
          <p:sp>
            <p:nvSpPr>
              <p:cNvPr id="8" name="Rectangle: Rounded Corners 7">
                <a:extLst>
                  <a:ext uri="{FF2B5EF4-FFF2-40B4-BE49-F238E27FC236}">
                    <a16:creationId xmlns:a16="http://schemas.microsoft.com/office/drawing/2014/main" id="{B3A681B4-DE80-5ED9-919A-C669C888E47D}"/>
                  </a:ext>
                </a:extLst>
              </p:cNvPr>
              <p:cNvSpPr/>
              <p:nvPr/>
            </p:nvSpPr>
            <p:spPr>
              <a:xfrm>
                <a:off x="846979" y="2486157"/>
                <a:ext cx="5249021" cy="1706599"/>
              </a:xfrm>
              <a:prstGeom prst="roundRect">
                <a:avLst/>
              </a:prstGeom>
              <a:solidFill>
                <a:srgbClr val="92D050">
                  <a:alpha val="3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prstClr val="white"/>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1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𝑑𝑜𝑦</m:t>
                      </m:r>
                      <m:r>
                        <a:rPr kumimoji="0" lang="en-US" sz="11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h𝑟</m:t>
                      </m:r>
                      <m:r>
                        <a:rPr kumimoji="0" lang="en-US" sz="11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t>𝐹</m:t>
                          </m:r>
                        </m:e>
                        <m:sub>
                          <m:r>
                            <a:rPr kumimoji="0" lang="en-US" sz="1100" b="0" i="1" u="none" strike="noStrike" kern="1200" cap="none" spc="0" normalizeH="0" baseline="0" noProof="0">
                              <a:ln>
                                <a:noFill/>
                              </a:ln>
                              <a:solidFill>
                                <a:srgbClr val="00B0F0"/>
                              </a:solidFill>
                              <a:effectLst/>
                              <a:uLnTx/>
                              <a:uFillTx/>
                              <a:latin typeface="Cambria Math" panose="02040503050406030204" pitchFamily="18" charset="0"/>
                              <a:ea typeface="+mn-ea"/>
                              <a:cs typeface="+mn-cs"/>
                            </a:rPr>
                            <m:t>10.7</m:t>
                          </m:r>
                        </m:sub>
                      </m:sSub>
                      <m:r>
                        <a:rPr kumimoji="0" lang="en-US" sz="11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𝐹</m:t>
                              </m:r>
                            </m:e>
                          </m:acc>
                        </m:e>
                        <m:sub>
                          <m:r>
                            <a:rPr kumimoji="0" lang="en-US" sz="11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10.7</m:t>
                          </m:r>
                        </m:sub>
                      </m:sSub>
                      <m:r>
                        <a:rPr kumimoji="0" lang="en-US" sz="11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e>
                          </m:acc>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𝑀</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𝑀</m:t>
                              </m:r>
                            </m:e>
                          </m:acc>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𝑌</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acc>
                            <m:accPr>
                              <m:chr m:val="̅"/>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acc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𝑌</m:t>
                              </m:r>
                            </m:e>
                          </m:acc>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𝐷𝑆𝑇𝐷𝑇𝐶</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𝐺𝑀𝑆𝑇</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𝛼</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𝑠𝑢𝑛</m:t>
                          </m:r>
                        </m:sub>
                      </m:s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𝛿</m:t>
                          </m:r>
                        </m:e>
                        <m:sub>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𝑠𝑢𝑛</m:t>
                          </m:r>
                        </m:sub>
                      </m:sSub>
                      <m:r>
                        <a:rPr kumimoji="0" lang="en-US" sz="11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1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𝑘𝑝</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1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𝑎𝑝</m:t>
                      </m:r>
                    </m:oMath>
                  </m:oMathPara>
                </a14:m>
                <a:endParaRPr kumimoji="0" lang="en-US" sz="11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8" name="Rectangle: Rounded Corners 7">
                <a:extLst>
                  <a:ext uri="{FF2B5EF4-FFF2-40B4-BE49-F238E27FC236}">
                    <a16:creationId xmlns:a16="http://schemas.microsoft.com/office/drawing/2014/main" id="{B3A681B4-DE80-5ED9-919A-C669C888E47D}"/>
                  </a:ext>
                </a:extLst>
              </p:cNvPr>
              <p:cNvSpPr>
                <a:spLocks noRot="1" noChangeAspect="1" noMove="1" noResize="1" noEditPoints="1" noAdjustHandles="1" noChangeArrowheads="1" noChangeShapeType="1" noTextEdit="1"/>
              </p:cNvSpPr>
              <p:nvPr/>
            </p:nvSpPr>
            <p:spPr>
              <a:xfrm>
                <a:off x="846979" y="2486157"/>
                <a:ext cx="5249021" cy="1706599"/>
              </a:xfrm>
              <a:prstGeom prst="roundRect">
                <a:avLst/>
              </a:prstGeom>
              <a:blipFill>
                <a:blip r:embed="rId5"/>
                <a:stretch>
                  <a:fillRect/>
                </a:stretch>
              </a:blipFill>
              <a:ln>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C45C21FB-FFD2-8409-2A1B-468CA8D548CE}"/>
                  </a:ext>
                </a:extLst>
              </p:cNvPr>
              <p:cNvSpPr/>
              <p:nvPr/>
            </p:nvSpPr>
            <p:spPr>
              <a:xfrm>
                <a:off x="846979" y="4262085"/>
                <a:ext cx="5249021" cy="853300"/>
              </a:xfrm>
              <a:prstGeom prst="roundRect">
                <a:avLst/>
              </a:prstGeom>
              <a:solidFill>
                <a:srgbClr val="FFC000">
                  <a:alpha val="3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10.7</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𝑆</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𝑀</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𝑌</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𝐷𝑆𝑇𝐷𝑇𝐶</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𝑘𝑝</m:t>
                      </m:r>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9" name="Rectangle: Rounded Corners 8">
                <a:extLst>
                  <a:ext uri="{FF2B5EF4-FFF2-40B4-BE49-F238E27FC236}">
                    <a16:creationId xmlns:a16="http://schemas.microsoft.com/office/drawing/2014/main" id="{C45C21FB-FFD2-8409-2A1B-468CA8D548CE}"/>
                  </a:ext>
                </a:extLst>
              </p:cNvPr>
              <p:cNvSpPr>
                <a:spLocks noRot="1" noChangeAspect="1" noMove="1" noResize="1" noEditPoints="1" noAdjustHandles="1" noChangeArrowheads="1" noChangeShapeType="1" noTextEdit="1"/>
              </p:cNvSpPr>
              <p:nvPr/>
            </p:nvSpPr>
            <p:spPr>
              <a:xfrm>
                <a:off x="846979" y="4262085"/>
                <a:ext cx="5249021" cy="853300"/>
              </a:xfrm>
              <a:prstGeom prst="roundRect">
                <a:avLst/>
              </a:prstGeom>
              <a:blipFill>
                <a:blip r:embed="rId6"/>
                <a:stretch>
                  <a:fillRect/>
                </a:stretch>
              </a:blipFill>
              <a:ln>
                <a:solidFill>
                  <a:srgbClr val="FFC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Rounded Corners 9">
                <a:extLst>
                  <a:ext uri="{FF2B5EF4-FFF2-40B4-BE49-F238E27FC236}">
                    <a16:creationId xmlns:a16="http://schemas.microsoft.com/office/drawing/2014/main" id="{28369419-C9FD-D648-EED1-34B6A7B5AFA7}"/>
                  </a:ext>
                </a:extLst>
              </p:cNvPr>
              <p:cNvSpPr/>
              <p:nvPr/>
            </p:nvSpPr>
            <p:spPr>
              <a:xfrm>
                <a:off x="846979" y="5184713"/>
                <a:ext cx="5249021" cy="1523695"/>
              </a:xfrm>
              <a:prstGeom prst="roundRect">
                <a:avLst/>
              </a:prstGeom>
              <a:solidFill>
                <a:srgbClr val="FFFF00">
                  <a:alpha val="3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m:t>
                      </m:r>
                      <m:sSup>
                        <m:sSup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𝐶</m:t>
                          </m:r>
                        </m:e>
                        <m: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10.7</m:t>
                          </m:r>
                        </m:sub>
                      </m:sSub>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𝐷𝑆𝑇𝐷𝑇𝐶</m:t>
                      </m:r>
                      <m:r>
                        <a:rPr kumimoji="0" lang="en-US" sz="18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𝑘</m:t>
                      </m:r>
                      <m:sSup>
                        <m:sSupPr>
                          <m:ctrlP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𝑝</m:t>
                          </m:r>
                        </m:e>
                        <m:sup>
                          <m: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2</m:t>
                          </m:r>
                        </m:sup>
                      </m:sSup>
                      <m: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𝑘𝑝</m:t>
                      </m:r>
                      <m: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𝐹</m:t>
                          </m:r>
                        </m:e>
                        <m:sub>
                          <m:r>
                            <a:rPr kumimoji="0" lang="en-US" sz="1800"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10.7</m:t>
                          </m:r>
                        </m:sub>
                      </m:sSub>
                    </m:oMath>
                  </m:oMathPara>
                </a14:m>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mc:Choice>
        <mc:Fallback xmlns="">
          <p:sp>
            <p:nvSpPr>
              <p:cNvPr id="10" name="Rectangle: Rounded Corners 9">
                <a:extLst>
                  <a:ext uri="{FF2B5EF4-FFF2-40B4-BE49-F238E27FC236}">
                    <a16:creationId xmlns:a16="http://schemas.microsoft.com/office/drawing/2014/main" id="{28369419-C9FD-D648-EED1-34B6A7B5AFA7}"/>
                  </a:ext>
                </a:extLst>
              </p:cNvPr>
              <p:cNvSpPr>
                <a:spLocks noRot="1" noChangeAspect="1" noMove="1" noResize="1" noEditPoints="1" noAdjustHandles="1" noChangeArrowheads="1" noChangeShapeType="1" noTextEdit="1"/>
              </p:cNvSpPr>
              <p:nvPr/>
            </p:nvSpPr>
            <p:spPr>
              <a:xfrm>
                <a:off x="846979" y="5184713"/>
                <a:ext cx="5249021" cy="1523695"/>
              </a:xfrm>
              <a:prstGeom prst="roundRect">
                <a:avLst/>
              </a:prstGeom>
              <a:blipFill>
                <a:blip r:embed="rId7"/>
                <a:stretch>
                  <a:fillRect/>
                </a:stretch>
              </a:blipFill>
              <a:ln>
                <a:solidFill>
                  <a:srgbClr val="FFFF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DF963F52-901B-D3D0-B12B-3591CE6E21B8}"/>
              </a:ext>
            </a:extLst>
          </p:cNvPr>
          <p:cNvSpPr txBox="1"/>
          <p:nvPr/>
        </p:nvSpPr>
        <p:spPr>
          <a:xfrm>
            <a:off x="1832207" y="2437384"/>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sto MT" panose="02040603050505030304"/>
                <a:ea typeface="+mn-ea"/>
                <a:cs typeface="+mn-cs"/>
              </a:rPr>
              <a:t>Standard Input</a:t>
            </a:r>
          </a:p>
        </p:txBody>
      </p:sp>
      <p:sp>
        <p:nvSpPr>
          <p:cNvPr id="13" name="TextBox 12">
            <a:extLst>
              <a:ext uri="{FF2B5EF4-FFF2-40B4-BE49-F238E27FC236}">
                <a16:creationId xmlns:a16="http://schemas.microsoft.com/office/drawing/2014/main" id="{8991809F-AD10-A3D0-D50E-DDCA93057C8F}"/>
              </a:ext>
            </a:extLst>
          </p:cNvPr>
          <p:cNvSpPr txBox="1"/>
          <p:nvPr/>
        </p:nvSpPr>
        <p:spPr>
          <a:xfrm>
            <a:off x="1832207" y="4192756"/>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alisto MT" panose="02040603050505030304"/>
                <a:ea typeface="+mn-ea"/>
                <a:cs typeface="+mn-cs"/>
              </a:rPr>
              <a:t>Future Input</a:t>
            </a:r>
          </a:p>
        </p:txBody>
      </p:sp>
      <p:sp>
        <p:nvSpPr>
          <p:cNvPr id="15" name="TextBox 14">
            <a:extLst>
              <a:ext uri="{FF2B5EF4-FFF2-40B4-BE49-F238E27FC236}">
                <a16:creationId xmlns:a16="http://schemas.microsoft.com/office/drawing/2014/main" id="{9AD67897-C109-BA26-02AE-7B81BE5FD4E2}"/>
              </a:ext>
            </a:extLst>
          </p:cNvPr>
          <p:cNvSpPr txBox="1"/>
          <p:nvPr/>
        </p:nvSpPr>
        <p:spPr>
          <a:xfrm>
            <a:off x="1831404" y="5140364"/>
            <a:ext cx="327856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alisto MT" panose="02040603050505030304"/>
                <a:ea typeface="+mn-ea"/>
                <a:cs typeface="+mn-cs"/>
              </a:rPr>
              <a:t>Nonlinear Input</a:t>
            </a:r>
          </a:p>
        </p:txBody>
      </p:sp>
      <p:sp>
        <p:nvSpPr>
          <p:cNvPr id="11" name="TextBox 10">
            <a:extLst>
              <a:ext uri="{FF2B5EF4-FFF2-40B4-BE49-F238E27FC236}">
                <a16:creationId xmlns:a16="http://schemas.microsoft.com/office/drawing/2014/main" id="{2191DF23-F156-F290-9BF8-A98E8963E037}"/>
              </a:ext>
            </a:extLst>
          </p:cNvPr>
          <p:cNvSpPr txBox="1"/>
          <p:nvPr/>
        </p:nvSpPr>
        <p:spPr>
          <a:xfrm>
            <a:off x="7709029" y="2017677"/>
            <a:ext cx="20577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sto MT" panose="02040603050505030304"/>
                <a:ea typeface="+mn-ea"/>
                <a:cs typeface="+mn-cs"/>
              </a:rPr>
              <a:t>Space weather input</a:t>
            </a:r>
          </a:p>
        </p:txBody>
      </p:sp>
    </p:spTree>
    <p:extLst>
      <p:ext uri="{BB962C8B-B14F-4D97-AF65-F5344CB8AC3E}">
        <p14:creationId xmlns:p14="http://schemas.microsoft.com/office/powerpoint/2010/main" val="3509750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39C-97FA-2D49-9A7B-BBC08FFC69C3}"/>
              </a:ext>
            </a:extLst>
          </p:cNvPr>
          <p:cNvSpPr>
            <a:spLocks noGrp="1"/>
          </p:cNvSpPr>
          <p:nvPr>
            <p:ph type="title"/>
          </p:nvPr>
        </p:nvSpPr>
        <p:spPr>
          <a:xfrm>
            <a:off x="913794" y="340092"/>
            <a:ext cx="10353762" cy="970450"/>
          </a:xfrm>
        </p:spPr>
        <p:txBody>
          <a:bodyPr/>
          <a:lstStyle/>
          <a:p>
            <a:r>
              <a:rPr lang="en-US" dirty="0"/>
              <a:t>Reduced-order modeling</a:t>
            </a:r>
          </a:p>
        </p:txBody>
      </p:sp>
      <p:sp>
        <p:nvSpPr>
          <p:cNvPr id="49" name="Content Placeholder 2">
            <a:extLst>
              <a:ext uri="{FF2B5EF4-FFF2-40B4-BE49-F238E27FC236}">
                <a16:creationId xmlns:a16="http://schemas.microsoft.com/office/drawing/2014/main" id="{B8F2B27C-A0F6-49BA-88FF-D22D796F9F57}"/>
              </a:ext>
            </a:extLst>
          </p:cNvPr>
          <p:cNvSpPr>
            <a:spLocks noGrp="1"/>
          </p:cNvSpPr>
          <p:nvPr>
            <p:ph idx="1"/>
          </p:nvPr>
        </p:nvSpPr>
        <p:spPr>
          <a:xfrm>
            <a:off x="771431" y="5226869"/>
            <a:ext cx="9521862" cy="1631131"/>
          </a:xfrm>
        </p:spPr>
        <p:txBody>
          <a:bodyPr>
            <a:normAutofit fontScale="92500" lnSpcReduction="10000"/>
          </a:bodyPr>
          <a:lstStyle/>
          <a:p>
            <a:pPr>
              <a:spcBef>
                <a:spcPts val="1200"/>
              </a:spcBef>
            </a:pPr>
            <a:r>
              <a:rPr lang="en-US" sz="2400" dirty="0"/>
              <a:t>Machine Learning (ML) Convolutional Autoencoder model trained with density data from the JB-2008 model (</a:t>
            </a:r>
            <a:r>
              <a:rPr lang="en-US" sz="2400" b="1" dirty="0"/>
              <a:t>empirical</a:t>
            </a:r>
            <a:r>
              <a:rPr lang="en-US" sz="2400" dirty="0">
                <a:effectLst/>
              </a:rPr>
              <a:t>)</a:t>
            </a:r>
          </a:p>
          <a:p>
            <a:pPr>
              <a:spcBef>
                <a:spcPts val="1200"/>
              </a:spcBef>
            </a:pPr>
            <a:r>
              <a:rPr lang="en-US" sz="2400" dirty="0">
                <a:effectLst/>
              </a:rPr>
              <a:t>Proper Orthogonal Decomposition (POD) model trained with density data from the </a:t>
            </a:r>
            <a:r>
              <a:rPr lang="en-US" sz="2400" dirty="0"/>
              <a:t>JB-2008 model (</a:t>
            </a:r>
            <a:r>
              <a:rPr lang="en-US" sz="2400" b="1" dirty="0"/>
              <a:t>empirical</a:t>
            </a:r>
            <a:r>
              <a:rPr lang="en-US" sz="2400" dirty="0">
                <a:effectLst/>
              </a:rPr>
              <a:t>) and</a:t>
            </a:r>
            <a:r>
              <a:rPr lang="en-US" sz="2400" dirty="0"/>
              <a:t> TIE-GCM model (</a:t>
            </a:r>
            <a:r>
              <a:rPr lang="en-US" sz="2400" b="1" dirty="0"/>
              <a:t>physics-based</a:t>
            </a:r>
            <a:r>
              <a:rPr lang="en-US" sz="2400" dirty="0">
                <a:effectLst/>
              </a:rPr>
              <a:t>)</a:t>
            </a:r>
          </a:p>
        </p:txBody>
      </p:sp>
      <p:sp>
        <p:nvSpPr>
          <p:cNvPr id="4" name="Slide Number Placeholder 3">
            <a:extLst>
              <a:ext uri="{FF2B5EF4-FFF2-40B4-BE49-F238E27FC236}">
                <a16:creationId xmlns:a16="http://schemas.microsoft.com/office/drawing/2014/main" id="{15CFBE0E-29D8-484D-8B4A-520080D70B0A}"/>
              </a:ext>
            </a:extLst>
          </p:cNvPr>
          <p:cNvSpPr>
            <a:spLocks noGrp="1"/>
          </p:cNvSpPr>
          <p:nvPr>
            <p:ph type="sldNum" sz="quarter" idx="12"/>
          </p:nvPr>
        </p:nvSpPr>
        <p:spPr/>
        <p:txBody>
          <a:bodyPr/>
          <a:lstStyle/>
          <a:p>
            <a:fld id="{7C174C88-E5E9-4EB9-9C7D-CDC2B62BDB72}" type="slidenum">
              <a:rPr lang="en-GB" smtClean="0"/>
              <a:t>33</a:t>
            </a:fld>
            <a:endParaRPr lang="en-GB" dirty="0"/>
          </a:p>
        </p:txBody>
      </p:sp>
      <p:pic>
        <p:nvPicPr>
          <p:cNvPr id="5" name="Picture 4">
            <a:extLst>
              <a:ext uri="{FF2B5EF4-FFF2-40B4-BE49-F238E27FC236}">
                <a16:creationId xmlns:a16="http://schemas.microsoft.com/office/drawing/2014/main" id="{BEC3AEBA-63F0-49F1-8F0C-1EDDE3F384B8}"/>
              </a:ext>
            </a:extLst>
          </p:cNvPr>
          <p:cNvPicPr>
            <a:picLocks noChangeAspect="1"/>
          </p:cNvPicPr>
          <p:nvPr/>
        </p:nvPicPr>
        <p:blipFill>
          <a:blip r:embed="rId4"/>
          <a:stretch>
            <a:fillRect/>
          </a:stretch>
        </p:blipFill>
        <p:spPr>
          <a:xfrm>
            <a:off x="1041761" y="1405605"/>
            <a:ext cx="9856463" cy="3633974"/>
          </a:xfrm>
          <a:prstGeom prst="rect">
            <a:avLst/>
          </a:prstGeom>
        </p:spPr>
      </p:pic>
    </p:spTree>
    <p:custDataLst>
      <p:tags r:id="rId1"/>
    </p:custDataLst>
    <p:extLst>
      <p:ext uri="{BB962C8B-B14F-4D97-AF65-F5344CB8AC3E}">
        <p14:creationId xmlns:p14="http://schemas.microsoft.com/office/powerpoint/2010/main" val="1372153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AAA99C4A-9B4B-8824-125F-A7A7BC803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996" y="2618987"/>
            <a:ext cx="3548800" cy="12522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41839C-97FA-2D49-9A7B-BBC08FFC69C3}"/>
              </a:ext>
            </a:extLst>
          </p:cNvPr>
          <p:cNvSpPr>
            <a:spLocks noGrp="1"/>
          </p:cNvSpPr>
          <p:nvPr>
            <p:ph type="title"/>
          </p:nvPr>
        </p:nvSpPr>
        <p:spPr>
          <a:xfrm>
            <a:off x="79593" y="290268"/>
            <a:ext cx="11751606" cy="970450"/>
          </a:xfrm>
        </p:spPr>
        <p:txBody>
          <a:bodyPr>
            <a:normAutofit fontScale="90000"/>
          </a:bodyPr>
          <a:lstStyle/>
          <a:p>
            <a:r>
              <a:rPr lang="en-US" dirty="0"/>
              <a:t>Prediction: Dynamic mode decomposition with control</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0F41A39-0225-4A45-BCC1-5E7ACE9F4176}"/>
                  </a:ext>
                </a:extLst>
              </p:cNvPr>
              <p:cNvSpPr txBox="1">
                <a:spLocks/>
              </p:cNvSpPr>
              <p:nvPr/>
            </p:nvSpPr>
            <p:spPr>
              <a:xfrm>
                <a:off x="1941291" y="1563529"/>
                <a:ext cx="5702300" cy="47589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Delicious-Roman"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Delicious-Roman"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Delicious-Roman"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Delicious-Roman"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200"/>
                  </a:spcBef>
                  <a:spcAft>
                    <a:spcPts val="0"/>
                  </a:spcAft>
                  <a:buClrTx/>
                  <a:buSzTx/>
                  <a:buNone/>
                  <a:tabLst/>
                  <a:defRPr/>
                </a:pPr>
                <a14:m>
                  <m:oMathPara xmlns:m="http://schemas.openxmlformats.org/officeDocument/2006/math">
                    <m:oMathParaPr>
                      <m:jc m:val="centerGroup"/>
                    </m:oMathParaPr>
                    <m:oMath xmlns:m="http://schemas.openxmlformats.org/officeDocument/2006/math">
                      <m:sSub>
                        <m:sSubPr>
                          <m:ctrlP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𝑡</m:t>
                          </m:r>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+1</m:t>
                          </m:r>
                        </m:sub>
                      </m:sSub>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𝐴</m:t>
                      </m:r>
                      <m:sSub>
                        <m:sSubPr>
                          <m:ctrlP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𝑥</m:t>
                          </m:r>
                        </m:e>
                        <m:sub>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𝐵</m:t>
                      </m:r>
                      <m:sSub>
                        <m:sSubPr>
                          <m:ctrlP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ctrlPr>
                        </m:sSubPr>
                        <m:e>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𝑢</m:t>
                          </m:r>
                        </m:e>
                        <m:sub>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𝑡</m:t>
                          </m:r>
                        </m:sub>
                      </m:sSub>
                      <m:r>
                        <a:rPr kumimoji="0" lang="en-US" sz="3200" b="0" i="1" u="none" strike="noStrike" kern="1200" cap="none" spc="0" normalizeH="0" baseline="0" noProof="0" smtClean="0">
                          <a:ln>
                            <a:noFill/>
                          </a:ln>
                          <a:effectLst/>
                          <a:uLnTx/>
                          <a:uFillTx/>
                          <a:latin typeface="Cambria Math" panose="02040503050406030204" pitchFamily="18" charset="0"/>
                          <a:ea typeface="+mn-ea"/>
                          <a:cs typeface="+mn-cs"/>
                        </a:rPr>
                        <m:t> </m:t>
                      </m:r>
                    </m:oMath>
                  </m:oMathPara>
                </a14:m>
                <a:endParaRPr kumimoji="0" lang="en-US" sz="3200" b="0" i="0" u="none" strike="noStrike" kern="1200" cap="none" spc="0" normalizeH="0" baseline="0" noProof="0" dirty="0">
                  <a:ln>
                    <a:noFill/>
                  </a:ln>
                  <a:effectLst/>
                  <a:uLnTx/>
                  <a:uFillTx/>
                  <a:ea typeface="+mn-ea"/>
                  <a:cs typeface="+mn-cs"/>
                </a:endParaRPr>
              </a:p>
            </p:txBody>
          </p:sp>
        </mc:Choice>
        <mc:Fallback xmlns="">
          <p:sp>
            <p:nvSpPr>
              <p:cNvPr id="14" name="Content Placeholder 2">
                <a:extLst>
                  <a:ext uri="{FF2B5EF4-FFF2-40B4-BE49-F238E27FC236}">
                    <a16:creationId xmlns:a16="http://schemas.microsoft.com/office/drawing/2014/main" id="{F0F41A39-0225-4A45-BCC1-5E7ACE9F4176}"/>
                  </a:ext>
                </a:extLst>
              </p:cNvPr>
              <p:cNvSpPr txBox="1">
                <a:spLocks noRot="1" noChangeAspect="1" noMove="1" noResize="1" noEditPoints="1" noAdjustHandles="1" noChangeArrowheads="1" noChangeShapeType="1" noTextEdit="1"/>
              </p:cNvSpPr>
              <p:nvPr/>
            </p:nvSpPr>
            <p:spPr>
              <a:xfrm>
                <a:off x="1941291" y="1563529"/>
                <a:ext cx="5702300" cy="4758936"/>
              </a:xfrm>
              <a:prstGeom prst="rect">
                <a:avLst/>
              </a:prstGeom>
              <a:blipFill>
                <a:blip r:embed="rId4"/>
                <a:stretch>
                  <a:fillRect/>
                </a:stretch>
              </a:blipFill>
            </p:spPr>
            <p:txBody>
              <a:bodyPr/>
              <a:lstStyle/>
              <a:p>
                <a:r>
                  <a:rPr lang="en-US">
                    <a:noFill/>
                  </a:rPr>
                  <a:t> </a:t>
                </a:r>
              </a:p>
            </p:txBody>
          </p:sp>
        </mc:Fallback>
      </mc:AlternateContent>
      <p:pic>
        <p:nvPicPr>
          <p:cNvPr id="2056" name="Picture 8">
            <a:extLst>
              <a:ext uri="{FF2B5EF4-FFF2-40B4-BE49-F238E27FC236}">
                <a16:creationId xmlns:a16="http://schemas.microsoft.com/office/drawing/2014/main" id="{BE2475DB-F50F-4984-8AEA-8A3203B4E8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73" t="9741" r="6501" b="15975"/>
          <a:stretch/>
        </p:blipFill>
        <p:spPr bwMode="auto">
          <a:xfrm>
            <a:off x="7633159" y="1715809"/>
            <a:ext cx="1456217" cy="94229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0B02A071-34A1-4B17-9B79-7DC4DAFA049A}"/>
              </a:ext>
            </a:extLst>
          </p:cNvPr>
          <p:cNvCxnSpPr>
            <a:cxnSpLocks/>
            <a:stCxn id="43" idx="0"/>
          </p:cNvCxnSpPr>
          <p:nvPr/>
        </p:nvCxnSpPr>
        <p:spPr>
          <a:xfrm flipV="1">
            <a:off x="2444040" y="2036628"/>
            <a:ext cx="708733" cy="32184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533F91F-7936-435D-A7EC-2592D39D05BE}"/>
              </a:ext>
            </a:extLst>
          </p:cNvPr>
          <p:cNvCxnSpPr>
            <a:cxnSpLocks/>
          </p:cNvCxnSpPr>
          <p:nvPr/>
        </p:nvCxnSpPr>
        <p:spPr>
          <a:xfrm flipH="1" flipV="1">
            <a:off x="5188889" y="2043537"/>
            <a:ext cx="509091" cy="30764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99EBFB-29F0-419D-BC42-652E383BC71B}"/>
              </a:ext>
            </a:extLst>
          </p:cNvPr>
          <p:cNvCxnSpPr>
            <a:cxnSpLocks/>
            <a:stCxn id="2056" idx="1"/>
          </p:cNvCxnSpPr>
          <p:nvPr/>
        </p:nvCxnSpPr>
        <p:spPr>
          <a:xfrm flipH="1" flipV="1">
            <a:off x="6296031" y="1946036"/>
            <a:ext cx="1337128" cy="24091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80840A6-42EB-40C5-A16E-20C2812A8DC6}"/>
              </a:ext>
            </a:extLst>
          </p:cNvPr>
          <p:cNvSpPr txBox="1"/>
          <p:nvPr/>
        </p:nvSpPr>
        <p:spPr>
          <a:xfrm>
            <a:off x="7332393" y="1396938"/>
            <a:ext cx="2057748" cy="338554"/>
          </a:xfrm>
          <a:prstGeom prst="rect">
            <a:avLst/>
          </a:prstGeom>
          <a:noFill/>
        </p:spPr>
        <p:txBody>
          <a:bodyPr wrap="square">
            <a:spAutoFit/>
          </a:bodyPr>
          <a:lstStyle/>
          <a:p>
            <a:pPr>
              <a:spcBef>
                <a:spcPts val="1200"/>
              </a:spcBef>
            </a:pPr>
            <a:r>
              <a:rPr lang="en-US" sz="1600" dirty="0"/>
              <a:t>Space weather input</a:t>
            </a:r>
          </a:p>
        </p:txBody>
      </p: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9C59F7C3-3DD9-4038-AAAA-4EE046E6D5E6}"/>
                  </a:ext>
                </a:extLst>
              </p:cNvPr>
              <p:cNvSpPr>
                <a:spLocks noGrp="1"/>
              </p:cNvSpPr>
              <p:nvPr>
                <p:ph idx="1"/>
              </p:nvPr>
            </p:nvSpPr>
            <p:spPr>
              <a:xfrm>
                <a:off x="1600148" y="3893786"/>
                <a:ext cx="10086753" cy="2958822"/>
              </a:xfrm>
            </p:spPr>
            <p:txBody>
              <a:bodyPr>
                <a:normAutofit/>
              </a:bodyPr>
              <a:lstStyle/>
              <a:p>
                <a:pPr marL="457200" indent="-457200">
                  <a:buAutoNum type="arabicPeriod"/>
                </a:pPr>
                <a:r>
                  <a:rPr lang="en-US" dirty="0"/>
                  <a:t>Collect and construct snapshot matrices (x)</a:t>
                </a:r>
              </a:p>
              <a:p>
                <a:pPr marL="457200" indent="-457200">
                  <a:buAutoNum type="arabicPeriod"/>
                </a:pPr>
                <a:r>
                  <a:rPr lang="en-US" dirty="0">
                    <a:solidFill>
                      <a:srgbClr val="00B0F0"/>
                    </a:solidFill>
                  </a:rPr>
                  <a:t>Compute the Singular Value Decomposition (SVD) of the input space (</a:t>
                </a:r>
                <a14:m>
                  <m:oMath xmlns:m="http://schemas.openxmlformats.org/officeDocument/2006/math">
                    <m:sSub>
                      <m:sSubPr>
                        <m:ctrlPr>
                          <a:rPr kumimoji="0" lang="en-US"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𝑥</m:t>
                        </m:r>
                      </m:e>
                      <m:sub>
                        <m:r>
                          <a:rPr kumimoji="0" lang="en-US" b="0" i="1" u="none" strike="noStrike" kern="1200" cap="none" spc="0" normalizeH="0" baseline="0" noProof="0" smtClean="0">
                            <a:ln>
                              <a:noFill/>
                            </a:ln>
                            <a:solidFill>
                              <a:srgbClr val="00B0F0"/>
                            </a:solidFill>
                            <a:effectLst/>
                            <a:uLnTx/>
                            <a:uFillTx/>
                            <a:latin typeface="Cambria Math" panose="02040503050406030204" pitchFamily="18" charset="0"/>
                            <a:ea typeface="+mn-ea"/>
                            <a:cs typeface="+mn-cs"/>
                          </a:rPr>
                          <m:t>𝑡</m:t>
                        </m:r>
                      </m:sub>
                    </m:sSub>
                  </m:oMath>
                </a14:m>
                <a:r>
                  <a:rPr lang="en-US" dirty="0">
                    <a:solidFill>
                      <a:srgbClr val="00B0F0"/>
                    </a:solidFill>
                  </a:rPr>
                  <a:t> and </a:t>
                </a:r>
                <a14:m>
                  <m:oMath xmlns:m="http://schemas.openxmlformats.org/officeDocument/2006/math">
                    <m:sSub>
                      <m:sSubPr>
                        <m:ctrlPr>
                          <a:rPr lang="en-US" i="1">
                            <a:ln>
                              <a:noFill/>
                            </a:ln>
                            <a:solidFill>
                              <a:srgbClr val="00B0F0"/>
                            </a:solidFill>
                            <a:effectLst/>
                            <a:latin typeface="Cambria Math" panose="02040503050406030204" pitchFamily="18" charset="0"/>
                          </a:rPr>
                        </m:ctrlPr>
                      </m:sSubPr>
                      <m:e>
                        <m:r>
                          <a:rPr lang="en-US" i="1">
                            <a:ln>
                              <a:noFill/>
                            </a:ln>
                            <a:solidFill>
                              <a:srgbClr val="00B0F0"/>
                            </a:solidFill>
                            <a:effectLst/>
                            <a:latin typeface="Cambria Math" panose="02040503050406030204" pitchFamily="18" charset="0"/>
                          </a:rPr>
                          <m:t>𝑢</m:t>
                        </m:r>
                      </m:e>
                      <m:sub>
                        <m:r>
                          <a:rPr lang="en-US" i="1">
                            <a:ln>
                              <a:noFill/>
                            </a:ln>
                            <a:solidFill>
                              <a:srgbClr val="00B0F0"/>
                            </a:solidFill>
                            <a:effectLst/>
                            <a:latin typeface="Cambria Math" panose="02040503050406030204" pitchFamily="18" charset="0"/>
                          </a:rPr>
                          <m:t>𝑡</m:t>
                        </m:r>
                      </m:sub>
                    </m:sSub>
                  </m:oMath>
                </a14:m>
                <a:r>
                  <a:rPr lang="en-US" dirty="0">
                    <a:solidFill>
                      <a:srgbClr val="00B0F0"/>
                    </a:solidFill>
                  </a:rPr>
                  <a:t>)</a:t>
                </a:r>
              </a:p>
              <a:p>
                <a:pPr marL="457200" indent="-457200">
                  <a:buAutoNum type="arabicPeriod"/>
                </a:pPr>
                <a:r>
                  <a:rPr lang="en-US" dirty="0">
                    <a:solidFill>
                      <a:srgbClr val="FFC000"/>
                    </a:solidFill>
                  </a:rPr>
                  <a:t>Compute the SVD of the output space (</a:t>
                </a:r>
                <a14:m>
                  <m:oMath xmlns:m="http://schemas.openxmlformats.org/officeDocument/2006/math">
                    <m:sSub>
                      <m:sSubPr>
                        <m:ctrlPr>
                          <a:rPr kumimoji="0" lang="en-US"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t>𝑥</m:t>
                        </m:r>
                      </m:e>
                      <m:sub>
                        <m:r>
                          <a:rPr kumimoji="0" lang="en-US"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t>𝑡</m:t>
                        </m:r>
                        <m:r>
                          <a:rPr kumimoji="0" lang="en-US" b="0" i="1" u="none" strike="noStrike" kern="1200" cap="none" spc="0" normalizeH="0" baseline="0" noProof="0" smtClean="0">
                            <a:ln>
                              <a:noFill/>
                            </a:ln>
                            <a:solidFill>
                              <a:srgbClr val="FFC000"/>
                            </a:solidFill>
                            <a:effectLst/>
                            <a:uLnTx/>
                            <a:uFillTx/>
                            <a:latin typeface="Cambria Math" panose="02040503050406030204" pitchFamily="18" charset="0"/>
                            <a:ea typeface="+mn-ea"/>
                            <a:cs typeface="+mn-cs"/>
                          </a:rPr>
                          <m:t>+1</m:t>
                        </m:r>
                      </m:sub>
                    </m:sSub>
                  </m:oMath>
                </a14:m>
                <a:r>
                  <a:rPr lang="en-US" dirty="0">
                    <a:solidFill>
                      <a:srgbClr val="FFC000"/>
                    </a:solidFill>
                  </a:rPr>
                  <a:t>)</a:t>
                </a:r>
              </a:p>
              <a:p>
                <a:pPr marL="457200" indent="-457200">
                  <a:buAutoNum type="arabicPeriod"/>
                </a:pPr>
                <a:r>
                  <a:rPr lang="en-US" dirty="0"/>
                  <a:t>Compute the approximation of the operators (A and B)</a:t>
                </a:r>
              </a:p>
            </p:txBody>
          </p:sp>
        </mc:Choice>
        <mc:Fallback xmlns="">
          <p:sp>
            <p:nvSpPr>
              <p:cNvPr id="49" name="Content Placeholder 2">
                <a:extLst>
                  <a:ext uri="{FF2B5EF4-FFF2-40B4-BE49-F238E27FC236}">
                    <a16:creationId xmlns:a16="http://schemas.microsoft.com/office/drawing/2014/main" id="{9C59F7C3-3DD9-4038-AAAA-4EE046E6D5E6}"/>
                  </a:ext>
                </a:extLst>
              </p:cNvPr>
              <p:cNvSpPr>
                <a:spLocks noGrp="1" noRot="1" noChangeAspect="1" noMove="1" noResize="1" noEditPoints="1" noAdjustHandles="1" noChangeArrowheads="1" noChangeShapeType="1" noTextEdit="1"/>
              </p:cNvSpPr>
              <p:nvPr>
                <p:ph idx="1"/>
              </p:nvPr>
            </p:nvSpPr>
            <p:spPr>
              <a:xfrm>
                <a:off x="1600148" y="3893786"/>
                <a:ext cx="10086753" cy="2958822"/>
              </a:xfrm>
              <a:blipFill>
                <a:blip r:embed="rId6"/>
                <a:stretch>
                  <a:fillRect/>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21EF6B20-2D58-4455-9EC9-9232CBB6CC6B}"/>
              </a:ext>
            </a:extLst>
          </p:cNvPr>
          <p:cNvPicPr>
            <a:picLocks noChangeAspect="1"/>
          </p:cNvPicPr>
          <p:nvPr/>
        </p:nvPicPr>
        <p:blipFill>
          <a:blip r:embed="rId7"/>
          <a:stretch>
            <a:fillRect/>
          </a:stretch>
        </p:blipFill>
        <p:spPr>
          <a:xfrm>
            <a:off x="3866588" y="5735466"/>
            <a:ext cx="3065461" cy="1081927"/>
          </a:xfrm>
          <a:prstGeom prst="rect">
            <a:avLst/>
          </a:prstGeom>
        </p:spPr>
      </p:pic>
      <p:sp>
        <p:nvSpPr>
          <p:cNvPr id="46" name="Rectangle 45">
            <a:extLst>
              <a:ext uri="{FF2B5EF4-FFF2-40B4-BE49-F238E27FC236}">
                <a16:creationId xmlns:a16="http://schemas.microsoft.com/office/drawing/2014/main" id="{1B559746-64D9-435A-99D0-D43962C0D93D}"/>
              </a:ext>
            </a:extLst>
          </p:cNvPr>
          <p:cNvSpPr/>
          <p:nvPr/>
        </p:nvSpPr>
        <p:spPr>
          <a:xfrm>
            <a:off x="4558900" y="5814874"/>
            <a:ext cx="452761" cy="43352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1C768BC-1A20-4917-90C1-E75D91AAD522}"/>
              </a:ext>
            </a:extLst>
          </p:cNvPr>
          <p:cNvSpPr/>
          <p:nvPr/>
        </p:nvSpPr>
        <p:spPr>
          <a:xfrm>
            <a:off x="4558899" y="6258102"/>
            <a:ext cx="452761" cy="43352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4432179-5EB2-4B2F-B08C-80AED5C217C6}"/>
              </a:ext>
            </a:extLst>
          </p:cNvPr>
          <p:cNvSpPr/>
          <p:nvPr/>
        </p:nvSpPr>
        <p:spPr>
          <a:xfrm>
            <a:off x="5347598" y="5735466"/>
            <a:ext cx="1215599" cy="51293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E1A9A56-72C1-4BA1-9453-454ECB471FD3}"/>
              </a:ext>
            </a:extLst>
          </p:cNvPr>
          <p:cNvSpPr/>
          <p:nvPr/>
        </p:nvSpPr>
        <p:spPr>
          <a:xfrm>
            <a:off x="5347597" y="6258101"/>
            <a:ext cx="1215599" cy="55929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AB25497-EF50-46F2-8AD2-311016B868EC}"/>
              </a:ext>
            </a:extLst>
          </p:cNvPr>
          <p:cNvSpPr/>
          <p:nvPr/>
        </p:nvSpPr>
        <p:spPr>
          <a:xfrm>
            <a:off x="6563198" y="5814874"/>
            <a:ext cx="368852" cy="43352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0FD731C-8803-4F25-B3A5-A334A8D90816}"/>
              </a:ext>
            </a:extLst>
          </p:cNvPr>
          <p:cNvSpPr txBox="1"/>
          <p:nvPr/>
        </p:nvSpPr>
        <p:spPr>
          <a:xfrm>
            <a:off x="7123632" y="6553128"/>
            <a:ext cx="592820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75000"/>
                  </a:schemeClr>
                </a:solidFill>
                <a:effectLst/>
                <a:uLnTx/>
                <a:uFillTx/>
                <a:latin typeface="Corbel" panose="020B0503020204020204"/>
                <a:ea typeface="+mn-ea"/>
                <a:cs typeface="+mn-cs"/>
              </a:rPr>
              <a:t>Proctor 2014: Dynamic mode decomposition with control.</a:t>
            </a:r>
          </a:p>
        </p:txBody>
      </p:sp>
      <p:sp>
        <p:nvSpPr>
          <p:cNvPr id="3" name="Slide Number Placeholder 2">
            <a:extLst>
              <a:ext uri="{FF2B5EF4-FFF2-40B4-BE49-F238E27FC236}">
                <a16:creationId xmlns:a16="http://schemas.microsoft.com/office/drawing/2014/main" id="{9E9ABF5B-A606-49C9-B757-CA9CABC55AD5}"/>
              </a:ext>
            </a:extLst>
          </p:cNvPr>
          <p:cNvSpPr>
            <a:spLocks noGrp="1"/>
          </p:cNvSpPr>
          <p:nvPr>
            <p:ph type="sldNum" sz="quarter" idx="12"/>
          </p:nvPr>
        </p:nvSpPr>
        <p:spPr/>
        <p:txBody>
          <a:bodyPr/>
          <a:lstStyle/>
          <a:p>
            <a:fld id="{7C174C88-E5E9-4EB9-9C7D-CDC2B62BDB72}" type="slidenum">
              <a:rPr lang="en-GB" smtClean="0"/>
              <a:t>34</a:t>
            </a:fld>
            <a:endParaRPr lang="en-GB"/>
          </a:p>
        </p:txBody>
      </p:sp>
      <p:sp>
        <p:nvSpPr>
          <p:cNvPr id="7" name="Rectangle 6">
            <a:extLst>
              <a:ext uri="{FF2B5EF4-FFF2-40B4-BE49-F238E27FC236}">
                <a16:creationId xmlns:a16="http://schemas.microsoft.com/office/drawing/2014/main" id="{6D77B2B5-7B96-E0B3-0BC2-23526D44A25F}"/>
              </a:ext>
            </a:extLst>
          </p:cNvPr>
          <p:cNvSpPr/>
          <p:nvPr/>
        </p:nvSpPr>
        <p:spPr>
          <a:xfrm>
            <a:off x="4808061" y="2510738"/>
            <a:ext cx="2168939" cy="2139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3ACEA10-4FEC-4510-A826-CE57D1934396}"/>
              </a:ext>
            </a:extLst>
          </p:cNvPr>
          <p:cNvSpPr txBox="1"/>
          <p:nvPr/>
        </p:nvSpPr>
        <p:spPr>
          <a:xfrm>
            <a:off x="5397973" y="2360884"/>
            <a:ext cx="1515425" cy="338553"/>
          </a:xfrm>
          <a:prstGeom prst="rect">
            <a:avLst/>
          </a:prstGeom>
          <a:noFill/>
        </p:spPr>
        <p:txBody>
          <a:bodyPr wrap="square">
            <a:spAutoFit/>
          </a:bodyPr>
          <a:lstStyle/>
          <a:p>
            <a:pPr>
              <a:spcBef>
                <a:spcPts val="1200"/>
              </a:spcBef>
            </a:pPr>
            <a:r>
              <a:rPr lang="en-US" sz="1600" dirty="0"/>
              <a:t>Density at t</a:t>
            </a:r>
          </a:p>
        </p:txBody>
      </p:sp>
      <p:pic>
        <p:nvPicPr>
          <p:cNvPr id="8" name="Picture 4">
            <a:extLst>
              <a:ext uri="{FF2B5EF4-FFF2-40B4-BE49-F238E27FC236}">
                <a16:creationId xmlns:a16="http://schemas.microsoft.com/office/drawing/2014/main" id="{6C5BEC10-8A99-E746-02BC-15FFC58CAB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192" y="2627911"/>
            <a:ext cx="3548800" cy="12433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DCC823B-ABEA-A91D-3563-8C87EFDABB7B}"/>
              </a:ext>
            </a:extLst>
          </p:cNvPr>
          <p:cNvSpPr/>
          <p:nvPr/>
        </p:nvSpPr>
        <p:spPr>
          <a:xfrm>
            <a:off x="1354663" y="2557032"/>
            <a:ext cx="1810818" cy="167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EC12192-C917-4FEC-928C-F4C0B34CC9A9}"/>
              </a:ext>
            </a:extLst>
          </p:cNvPr>
          <p:cNvSpPr txBox="1"/>
          <p:nvPr/>
        </p:nvSpPr>
        <p:spPr>
          <a:xfrm>
            <a:off x="1686327" y="2358472"/>
            <a:ext cx="1515425" cy="338553"/>
          </a:xfrm>
          <a:prstGeom prst="rect">
            <a:avLst/>
          </a:prstGeom>
          <a:noFill/>
        </p:spPr>
        <p:txBody>
          <a:bodyPr wrap="square">
            <a:spAutoFit/>
          </a:bodyPr>
          <a:lstStyle/>
          <a:p>
            <a:pPr>
              <a:spcBef>
                <a:spcPts val="1200"/>
              </a:spcBef>
            </a:pPr>
            <a:r>
              <a:rPr lang="en-US" sz="1600" dirty="0"/>
              <a:t>Density at t+1</a:t>
            </a:r>
          </a:p>
        </p:txBody>
      </p:sp>
    </p:spTree>
    <p:extLst>
      <p:ext uri="{BB962C8B-B14F-4D97-AF65-F5344CB8AC3E}">
        <p14:creationId xmlns:p14="http://schemas.microsoft.com/office/powerpoint/2010/main" val="930166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39C-97FA-2D49-9A7B-BBC08FFC69C3}"/>
              </a:ext>
            </a:extLst>
          </p:cNvPr>
          <p:cNvSpPr>
            <a:spLocks noGrp="1"/>
          </p:cNvSpPr>
          <p:nvPr>
            <p:ph type="title"/>
          </p:nvPr>
        </p:nvSpPr>
        <p:spPr/>
        <p:txBody>
          <a:bodyPr/>
          <a:lstStyle/>
          <a:p>
            <a:r>
              <a:rPr lang="en-US" dirty="0"/>
              <a:t>Space Weather Inputs</a:t>
            </a:r>
          </a:p>
        </p:txBody>
      </p:sp>
      <p:sp>
        <p:nvSpPr>
          <p:cNvPr id="3" name="Slide Number Placeholder 2">
            <a:extLst>
              <a:ext uri="{FF2B5EF4-FFF2-40B4-BE49-F238E27FC236}">
                <a16:creationId xmlns:a16="http://schemas.microsoft.com/office/drawing/2014/main" id="{90D1D68F-F74C-49E6-B00E-3050ED5718ED}"/>
              </a:ext>
            </a:extLst>
          </p:cNvPr>
          <p:cNvSpPr>
            <a:spLocks noGrp="1"/>
          </p:cNvSpPr>
          <p:nvPr>
            <p:ph type="sldNum" sz="quarter" idx="12"/>
          </p:nvPr>
        </p:nvSpPr>
        <p:spPr>
          <a:xfrm>
            <a:off x="11316964" y="6331329"/>
            <a:ext cx="753545" cy="365125"/>
          </a:xfrm>
        </p:spPr>
        <p:txBody>
          <a:bodyPr/>
          <a:lstStyle/>
          <a:p>
            <a:fld id="{7C174C88-E5E9-4EB9-9C7D-CDC2B62BDB72}" type="slidenum">
              <a:rPr lang="en-GB" smtClean="0"/>
              <a:t>35</a:t>
            </a:fld>
            <a:endParaRPr lang="en-GB" dirty="0"/>
          </a:p>
        </p:txBody>
      </p:sp>
      <p:pic>
        <p:nvPicPr>
          <p:cNvPr id="6" name="Picture 5">
            <a:extLst>
              <a:ext uri="{FF2B5EF4-FFF2-40B4-BE49-F238E27FC236}">
                <a16:creationId xmlns:a16="http://schemas.microsoft.com/office/drawing/2014/main" id="{2EF2DF9D-B768-A5B8-3FDD-48D57BB26ED8}"/>
              </a:ext>
            </a:extLst>
          </p:cNvPr>
          <p:cNvPicPr>
            <a:picLocks noChangeAspect="1"/>
          </p:cNvPicPr>
          <p:nvPr/>
        </p:nvPicPr>
        <p:blipFill>
          <a:blip r:embed="rId3"/>
          <a:stretch>
            <a:fillRect/>
          </a:stretch>
        </p:blipFill>
        <p:spPr>
          <a:xfrm>
            <a:off x="2406034" y="1465750"/>
            <a:ext cx="7379931" cy="3064982"/>
          </a:xfrm>
          <a:prstGeom prst="rect">
            <a:avLst/>
          </a:prstGeom>
        </p:spPr>
      </p:pic>
      <p:pic>
        <p:nvPicPr>
          <p:cNvPr id="8" name="Picture 7">
            <a:extLst>
              <a:ext uri="{FF2B5EF4-FFF2-40B4-BE49-F238E27FC236}">
                <a16:creationId xmlns:a16="http://schemas.microsoft.com/office/drawing/2014/main" id="{3E940870-E71A-4AF9-3712-2B826FB0D2A2}"/>
              </a:ext>
            </a:extLst>
          </p:cNvPr>
          <p:cNvPicPr>
            <a:picLocks noChangeAspect="1"/>
          </p:cNvPicPr>
          <p:nvPr/>
        </p:nvPicPr>
        <p:blipFill>
          <a:blip r:embed="rId4"/>
          <a:stretch>
            <a:fillRect/>
          </a:stretch>
        </p:blipFill>
        <p:spPr>
          <a:xfrm>
            <a:off x="2406034" y="4720755"/>
            <a:ext cx="7379931" cy="1322415"/>
          </a:xfrm>
          <a:prstGeom prst="rect">
            <a:avLst/>
          </a:prstGeom>
        </p:spPr>
      </p:pic>
    </p:spTree>
    <p:extLst>
      <p:ext uri="{BB962C8B-B14F-4D97-AF65-F5344CB8AC3E}">
        <p14:creationId xmlns:p14="http://schemas.microsoft.com/office/powerpoint/2010/main" val="3289010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39C-97FA-2D49-9A7B-BBC08FFC69C3}"/>
              </a:ext>
            </a:extLst>
          </p:cNvPr>
          <p:cNvSpPr>
            <a:spLocks noGrp="1"/>
          </p:cNvSpPr>
          <p:nvPr>
            <p:ph type="title"/>
          </p:nvPr>
        </p:nvSpPr>
        <p:spPr/>
        <p:txBody>
          <a:bodyPr/>
          <a:lstStyle/>
          <a:p>
            <a:r>
              <a:rPr lang="en-US" dirty="0"/>
              <a:t>Atmospheric Density Models</a:t>
            </a:r>
          </a:p>
        </p:txBody>
      </p:sp>
      <p:sp>
        <p:nvSpPr>
          <p:cNvPr id="3" name="Slide Number Placeholder 2">
            <a:extLst>
              <a:ext uri="{FF2B5EF4-FFF2-40B4-BE49-F238E27FC236}">
                <a16:creationId xmlns:a16="http://schemas.microsoft.com/office/drawing/2014/main" id="{90D1D68F-F74C-49E6-B00E-3050ED5718ED}"/>
              </a:ext>
            </a:extLst>
          </p:cNvPr>
          <p:cNvSpPr>
            <a:spLocks noGrp="1"/>
          </p:cNvSpPr>
          <p:nvPr>
            <p:ph type="sldNum" sz="quarter" idx="12"/>
          </p:nvPr>
        </p:nvSpPr>
        <p:spPr>
          <a:xfrm>
            <a:off x="11316964" y="6331329"/>
            <a:ext cx="753545" cy="365125"/>
          </a:xfrm>
        </p:spPr>
        <p:txBody>
          <a:bodyPr/>
          <a:lstStyle/>
          <a:p>
            <a:fld id="{7C174C88-E5E9-4EB9-9C7D-CDC2B62BDB72}" type="slidenum">
              <a:rPr lang="en-GB" smtClean="0"/>
              <a:t>36</a:t>
            </a:fld>
            <a:endParaRPr lang="en-GB" dirty="0"/>
          </a:p>
        </p:txBody>
      </p:sp>
      <p:pic>
        <p:nvPicPr>
          <p:cNvPr id="6" name="Picture 5">
            <a:extLst>
              <a:ext uri="{FF2B5EF4-FFF2-40B4-BE49-F238E27FC236}">
                <a16:creationId xmlns:a16="http://schemas.microsoft.com/office/drawing/2014/main" id="{71DF90CD-843F-F91A-F524-AE83FAD92EAA}"/>
              </a:ext>
            </a:extLst>
          </p:cNvPr>
          <p:cNvPicPr>
            <a:picLocks noChangeAspect="1"/>
          </p:cNvPicPr>
          <p:nvPr/>
        </p:nvPicPr>
        <p:blipFill>
          <a:blip r:embed="rId3"/>
          <a:stretch>
            <a:fillRect/>
          </a:stretch>
        </p:blipFill>
        <p:spPr>
          <a:xfrm>
            <a:off x="1868572" y="2114747"/>
            <a:ext cx="8444207" cy="1865581"/>
          </a:xfrm>
          <a:prstGeom prst="rect">
            <a:avLst/>
          </a:prstGeom>
        </p:spPr>
      </p:pic>
      <p:pic>
        <p:nvPicPr>
          <p:cNvPr id="8" name="Picture 7">
            <a:extLst>
              <a:ext uri="{FF2B5EF4-FFF2-40B4-BE49-F238E27FC236}">
                <a16:creationId xmlns:a16="http://schemas.microsoft.com/office/drawing/2014/main" id="{EF1585F1-1C2E-EC80-8E62-CAAA49A695AC}"/>
              </a:ext>
            </a:extLst>
          </p:cNvPr>
          <p:cNvPicPr>
            <a:picLocks noChangeAspect="1"/>
          </p:cNvPicPr>
          <p:nvPr/>
        </p:nvPicPr>
        <p:blipFill>
          <a:blip r:embed="rId4"/>
          <a:stretch>
            <a:fillRect/>
          </a:stretch>
        </p:blipFill>
        <p:spPr>
          <a:xfrm>
            <a:off x="1868572" y="4133005"/>
            <a:ext cx="8443868" cy="1124793"/>
          </a:xfrm>
          <a:prstGeom prst="rect">
            <a:avLst/>
          </a:prstGeom>
        </p:spPr>
      </p:pic>
    </p:spTree>
    <p:extLst>
      <p:ext uri="{BB962C8B-B14F-4D97-AF65-F5344CB8AC3E}">
        <p14:creationId xmlns:p14="http://schemas.microsoft.com/office/powerpoint/2010/main" val="1745501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1839C-97FA-2D49-9A7B-BBC08FFC69C3}"/>
              </a:ext>
            </a:extLst>
          </p:cNvPr>
          <p:cNvSpPr>
            <a:spLocks noGrp="1"/>
          </p:cNvSpPr>
          <p:nvPr>
            <p:ph type="title"/>
          </p:nvPr>
        </p:nvSpPr>
        <p:spPr>
          <a:xfrm>
            <a:off x="913796" y="609600"/>
            <a:ext cx="9021774" cy="970450"/>
          </a:xfrm>
        </p:spPr>
        <p:txBody>
          <a:bodyPr>
            <a:normAutofit fontScale="90000"/>
          </a:bodyPr>
          <a:lstStyle/>
          <a:p>
            <a:r>
              <a:rPr lang="en-US" dirty="0"/>
              <a:t>DESTO: Reduced-Order State Estimation</a:t>
            </a:r>
          </a:p>
        </p:txBody>
      </p:sp>
      <p:sp>
        <p:nvSpPr>
          <p:cNvPr id="3" name="Slide Number Placeholder 2">
            <a:extLst>
              <a:ext uri="{FF2B5EF4-FFF2-40B4-BE49-F238E27FC236}">
                <a16:creationId xmlns:a16="http://schemas.microsoft.com/office/drawing/2014/main" id="{90D1D68F-F74C-49E6-B00E-3050ED5718ED}"/>
              </a:ext>
            </a:extLst>
          </p:cNvPr>
          <p:cNvSpPr>
            <a:spLocks noGrp="1"/>
          </p:cNvSpPr>
          <p:nvPr>
            <p:ph type="sldNum" sz="quarter" idx="12"/>
          </p:nvPr>
        </p:nvSpPr>
        <p:spPr>
          <a:xfrm>
            <a:off x="11316964" y="6331329"/>
            <a:ext cx="753545" cy="365125"/>
          </a:xfrm>
        </p:spPr>
        <p:txBody>
          <a:bodyPr/>
          <a:lstStyle/>
          <a:p>
            <a:fld id="{7C174C88-E5E9-4EB9-9C7D-CDC2B62BDB72}" type="slidenum">
              <a:rPr lang="en-GB" smtClean="0"/>
              <a:t>37</a:t>
            </a:fld>
            <a:endParaRPr lang="en-GB" dirty="0"/>
          </a:p>
        </p:txBody>
      </p:sp>
      <p:grpSp>
        <p:nvGrpSpPr>
          <p:cNvPr id="33" name="Group 32">
            <a:extLst>
              <a:ext uri="{FF2B5EF4-FFF2-40B4-BE49-F238E27FC236}">
                <a16:creationId xmlns:a16="http://schemas.microsoft.com/office/drawing/2014/main" id="{C2F662B4-2966-478C-80DA-65670A4637AB}"/>
              </a:ext>
            </a:extLst>
          </p:cNvPr>
          <p:cNvGrpSpPr/>
          <p:nvPr/>
        </p:nvGrpSpPr>
        <p:grpSpPr>
          <a:xfrm rot="16200000">
            <a:off x="4598876" y="949835"/>
            <a:ext cx="180635" cy="3270663"/>
            <a:chOff x="4429964" y="5206081"/>
            <a:chExt cx="91440" cy="640080"/>
          </a:xfrm>
        </p:grpSpPr>
        <p:sp>
          <p:nvSpPr>
            <p:cNvPr id="34" name="Rectangle 33">
              <a:extLst>
                <a:ext uri="{FF2B5EF4-FFF2-40B4-BE49-F238E27FC236}">
                  <a16:creationId xmlns:a16="http://schemas.microsoft.com/office/drawing/2014/main" id="{9CAEFBDA-8069-401C-8424-95D02FF75DEB}"/>
                </a:ext>
              </a:extLst>
            </p:cNvPr>
            <p:cNvSpPr/>
            <p:nvPr/>
          </p:nvSpPr>
          <p:spPr>
            <a:xfrm>
              <a:off x="4429964" y="529752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6" name="Rectangle 35">
              <a:extLst>
                <a:ext uri="{FF2B5EF4-FFF2-40B4-BE49-F238E27FC236}">
                  <a16:creationId xmlns:a16="http://schemas.microsoft.com/office/drawing/2014/main" id="{433AC961-9389-473A-B1C4-B7185B9145DA}"/>
                </a:ext>
              </a:extLst>
            </p:cNvPr>
            <p:cNvSpPr/>
            <p:nvPr/>
          </p:nvSpPr>
          <p:spPr>
            <a:xfrm>
              <a:off x="4429964" y="538896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38" name="Rectangle 37">
              <a:extLst>
                <a:ext uri="{FF2B5EF4-FFF2-40B4-BE49-F238E27FC236}">
                  <a16:creationId xmlns:a16="http://schemas.microsoft.com/office/drawing/2014/main" id="{D7F692F6-BC6A-49CD-91C6-F7CF26167131}"/>
                </a:ext>
              </a:extLst>
            </p:cNvPr>
            <p:cNvSpPr/>
            <p:nvPr/>
          </p:nvSpPr>
          <p:spPr>
            <a:xfrm>
              <a:off x="4429964" y="548040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1" name="Rectangle 40">
              <a:extLst>
                <a:ext uri="{FF2B5EF4-FFF2-40B4-BE49-F238E27FC236}">
                  <a16:creationId xmlns:a16="http://schemas.microsoft.com/office/drawing/2014/main" id="{F1401E70-A329-4427-A040-4736A230C8AD}"/>
                </a:ext>
              </a:extLst>
            </p:cNvPr>
            <p:cNvSpPr/>
            <p:nvPr/>
          </p:nvSpPr>
          <p:spPr>
            <a:xfrm>
              <a:off x="4429964" y="557184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4" name="Rectangle 43">
              <a:extLst>
                <a:ext uri="{FF2B5EF4-FFF2-40B4-BE49-F238E27FC236}">
                  <a16:creationId xmlns:a16="http://schemas.microsoft.com/office/drawing/2014/main" id="{12BC84ED-C7A7-4EE9-9E6D-582C135A1E8A}"/>
                </a:ext>
              </a:extLst>
            </p:cNvPr>
            <p:cNvSpPr/>
            <p:nvPr/>
          </p:nvSpPr>
          <p:spPr>
            <a:xfrm>
              <a:off x="4429964" y="520608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5" name="Rectangle 44">
              <a:extLst>
                <a:ext uri="{FF2B5EF4-FFF2-40B4-BE49-F238E27FC236}">
                  <a16:creationId xmlns:a16="http://schemas.microsoft.com/office/drawing/2014/main" id="{CAB971E3-2599-44E9-A04D-339BD68CDCCC}"/>
                </a:ext>
              </a:extLst>
            </p:cNvPr>
            <p:cNvSpPr/>
            <p:nvPr/>
          </p:nvSpPr>
          <p:spPr>
            <a:xfrm>
              <a:off x="4429964" y="566328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1" name="Rectangle 50">
              <a:extLst>
                <a:ext uri="{FF2B5EF4-FFF2-40B4-BE49-F238E27FC236}">
                  <a16:creationId xmlns:a16="http://schemas.microsoft.com/office/drawing/2014/main" id="{6DC39CB0-4FFC-4BCA-AE6E-2D96306EDD30}"/>
                </a:ext>
              </a:extLst>
            </p:cNvPr>
            <p:cNvSpPr/>
            <p:nvPr/>
          </p:nvSpPr>
          <p:spPr>
            <a:xfrm>
              <a:off x="4429964" y="575472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grpSp>
        <p:nvGrpSpPr>
          <p:cNvPr id="52" name="Group 51">
            <a:extLst>
              <a:ext uri="{FF2B5EF4-FFF2-40B4-BE49-F238E27FC236}">
                <a16:creationId xmlns:a16="http://schemas.microsoft.com/office/drawing/2014/main" id="{15D98C06-F68C-4490-8602-1192E7AA091C}"/>
              </a:ext>
            </a:extLst>
          </p:cNvPr>
          <p:cNvGrpSpPr/>
          <p:nvPr/>
        </p:nvGrpSpPr>
        <p:grpSpPr>
          <a:xfrm rot="16200000">
            <a:off x="4598877" y="1192553"/>
            <a:ext cx="180635" cy="3270663"/>
            <a:chOff x="4429964" y="5206081"/>
            <a:chExt cx="91440" cy="640080"/>
          </a:xfrm>
        </p:grpSpPr>
        <p:sp>
          <p:nvSpPr>
            <p:cNvPr id="53" name="Rectangle 52">
              <a:extLst>
                <a:ext uri="{FF2B5EF4-FFF2-40B4-BE49-F238E27FC236}">
                  <a16:creationId xmlns:a16="http://schemas.microsoft.com/office/drawing/2014/main" id="{E3EF7014-2C02-4999-BB70-6007248C38C8}"/>
                </a:ext>
              </a:extLst>
            </p:cNvPr>
            <p:cNvSpPr/>
            <p:nvPr/>
          </p:nvSpPr>
          <p:spPr>
            <a:xfrm>
              <a:off x="4429964" y="529752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4" name="Rectangle 53">
              <a:extLst>
                <a:ext uri="{FF2B5EF4-FFF2-40B4-BE49-F238E27FC236}">
                  <a16:creationId xmlns:a16="http://schemas.microsoft.com/office/drawing/2014/main" id="{CDD3C79B-0000-4BEF-B826-AE74BCCC4476}"/>
                </a:ext>
              </a:extLst>
            </p:cNvPr>
            <p:cNvSpPr/>
            <p:nvPr/>
          </p:nvSpPr>
          <p:spPr>
            <a:xfrm>
              <a:off x="4429964" y="538896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5" name="Rectangle 54">
              <a:extLst>
                <a:ext uri="{FF2B5EF4-FFF2-40B4-BE49-F238E27FC236}">
                  <a16:creationId xmlns:a16="http://schemas.microsoft.com/office/drawing/2014/main" id="{37293090-3196-4A54-A44F-280C0973F6A1}"/>
                </a:ext>
              </a:extLst>
            </p:cNvPr>
            <p:cNvSpPr/>
            <p:nvPr/>
          </p:nvSpPr>
          <p:spPr>
            <a:xfrm>
              <a:off x="4429964" y="548040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6" name="Rectangle 55">
              <a:extLst>
                <a:ext uri="{FF2B5EF4-FFF2-40B4-BE49-F238E27FC236}">
                  <a16:creationId xmlns:a16="http://schemas.microsoft.com/office/drawing/2014/main" id="{60E5A415-161B-431F-B4EE-6F37305F68C1}"/>
                </a:ext>
              </a:extLst>
            </p:cNvPr>
            <p:cNvSpPr/>
            <p:nvPr/>
          </p:nvSpPr>
          <p:spPr>
            <a:xfrm>
              <a:off x="4429964" y="557184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7" name="Rectangle 56">
              <a:extLst>
                <a:ext uri="{FF2B5EF4-FFF2-40B4-BE49-F238E27FC236}">
                  <a16:creationId xmlns:a16="http://schemas.microsoft.com/office/drawing/2014/main" id="{42933581-735E-4C83-ADEC-13741D14406E}"/>
                </a:ext>
              </a:extLst>
            </p:cNvPr>
            <p:cNvSpPr/>
            <p:nvPr/>
          </p:nvSpPr>
          <p:spPr>
            <a:xfrm>
              <a:off x="4429964" y="520608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8" name="Rectangle 57">
              <a:extLst>
                <a:ext uri="{FF2B5EF4-FFF2-40B4-BE49-F238E27FC236}">
                  <a16:creationId xmlns:a16="http://schemas.microsoft.com/office/drawing/2014/main" id="{1D437076-AE68-43BD-99F1-0B3A9AEE59BB}"/>
                </a:ext>
              </a:extLst>
            </p:cNvPr>
            <p:cNvSpPr/>
            <p:nvPr/>
          </p:nvSpPr>
          <p:spPr>
            <a:xfrm>
              <a:off x="4429964" y="566328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59" name="Rectangle 58">
              <a:extLst>
                <a:ext uri="{FF2B5EF4-FFF2-40B4-BE49-F238E27FC236}">
                  <a16:creationId xmlns:a16="http://schemas.microsoft.com/office/drawing/2014/main" id="{0110020E-4703-415A-8ED0-E06C6CEA7548}"/>
                </a:ext>
              </a:extLst>
            </p:cNvPr>
            <p:cNvSpPr/>
            <p:nvPr/>
          </p:nvSpPr>
          <p:spPr>
            <a:xfrm>
              <a:off x="4429964" y="5754721"/>
              <a:ext cx="91440"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grpSp>
      <p:sp>
        <p:nvSpPr>
          <p:cNvPr id="60" name="TextBox 59">
            <a:extLst>
              <a:ext uri="{FF2B5EF4-FFF2-40B4-BE49-F238E27FC236}">
                <a16:creationId xmlns:a16="http://schemas.microsoft.com/office/drawing/2014/main" id="{EF046F6D-AB02-4137-959B-2D60B6FC5BFF}"/>
              </a:ext>
            </a:extLst>
          </p:cNvPr>
          <p:cNvSpPr txBox="1"/>
          <p:nvPr/>
        </p:nvSpPr>
        <p:spPr>
          <a:xfrm>
            <a:off x="4178164" y="2193846"/>
            <a:ext cx="3107070" cy="338554"/>
          </a:xfrm>
          <a:prstGeom prst="rect">
            <a:avLst/>
          </a:prstGeom>
          <a:noFill/>
        </p:spPr>
        <p:txBody>
          <a:bodyPr wrap="square">
            <a:spAutoFit/>
          </a:bodyPr>
          <a:lstStyle/>
          <a:p>
            <a:pPr>
              <a:spcBef>
                <a:spcPts val="1200"/>
              </a:spcBef>
            </a:pPr>
            <a:r>
              <a:rPr lang="en-US" sz="1600" dirty="0"/>
              <a:t>TLE data</a:t>
            </a:r>
          </a:p>
        </p:txBody>
      </p:sp>
      <p:cxnSp>
        <p:nvCxnSpPr>
          <p:cNvPr id="61" name="Straight Arrow Connector 60">
            <a:extLst>
              <a:ext uri="{FF2B5EF4-FFF2-40B4-BE49-F238E27FC236}">
                <a16:creationId xmlns:a16="http://schemas.microsoft.com/office/drawing/2014/main" id="{A2606DD3-9D81-452D-BC4C-3B49315398A2}"/>
              </a:ext>
            </a:extLst>
          </p:cNvPr>
          <p:cNvCxnSpPr>
            <a:cxnSpLocks/>
            <a:stCxn id="55" idx="1"/>
          </p:cNvCxnSpPr>
          <p:nvPr/>
        </p:nvCxnSpPr>
        <p:spPr>
          <a:xfrm flipH="1">
            <a:off x="4689193" y="2918203"/>
            <a:ext cx="2" cy="5901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AF5D2EA-DE45-4C9D-82A6-C0F20EA65111}"/>
              </a:ext>
            </a:extLst>
          </p:cNvPr>
          <p:cNvSpPr txBox="1"/>
          <p:nvPr/>
        </p:nvSpPr>
        <p:spPr>
          <a:xfrm>
            <a:off x="4103689" y="3855705"/>
            <a:ext cx="130605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Avenir Book" panose="02000503020000020003" pitchFamily="2"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latin typeface="Avenir Book" panose="02000503020000020003" pitchFamily="2" charset="0"/>
              </a:rPr>
              <a:t>v</a:t>
            </a:r>
            <a:endParaRPr kumimoji="0" lang="en-US" sz="3200" b="1" i="0" u="none" strike="noStrike" kern="1200" cap="none" spc="0" normalizeH="0" baseline="0" noProof="0" dirty="0">
              <a:ln>
                <a:noFill/>
              </a:ln>
              <a:effectLst/>
              <a:uLnTx/>
              <a:uFillTx/>
              <a:latin typeface="Avenir Book" panose="02000503020000020003" pitchFamily="2" charset="0"/>
              <a:ea typeface="+mn-ea"/>
              <a:cs typeface="+mn-cs"/>
            </a:endParaRPr>
          </a:p>
        </p:txBody>
      </p:sp>
      <p:sp>
        <p:nvSpPr>
          <p:cNvPr id="63" name="Left Bracket 62">
            <a:extLst>
              <a:ext uri="{FF2B5EF4-FFF2-40B4-BE49-F238E27FC236}">
                <a16:creationId xmlns:a16="http://schemas.microsoft.com/office/drawing/2014/main" id="{24CF51CC-F643-4552-A4EC-E1CBC4C66F85}"/>
              </a:ext>
            </a:extLst>
          </p:cNvPr>
          <p:cNvSpPr/>
          <p:nvPr/>
        </p:nvSpPr>
        <p:spPr>
          <a:xfrm>
            <a:off x="4403486" y="3890107"/>
            <a:ext cx="139537" cy="1077218"/>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Right Bracket 63">
            <a:extLst>
              <a:ext uri="{FF2B5EF4-FFF2-40B4-BE49-F238E27FC236}">
                <a16:creationId xmlns:a16="http://schemas.microsoft.com/office/drawing/2014/main" id="{A3EBAB8C-7533-497A-9574-C04C941EAC07}"/>
              </a:ext>
            </a:extLst>
          </p:cNvPr>
          <p:cNvSpPr/>
          <p:nvPr/>
        </p:nvSpPr>
        <p:spPr>
          <a:xfrm>
            <a:off x="4932880" y="3894608"/>
            <a:ext cx="139537" cy="1072717"/>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8BA8465E-419A-4B99-AEC8-5F3390B538E6}"/>
              </a:ext>
            </a:extLst>
          </p:cNvPr>
          <p:cNvSpPr txBox="1"/>
          <p:nvPr/>
        </p:nvSpPr>
        <p:spPr>
          <a:xfrm>
            <a:off x="3836514" y="3539048"/>
            <a:ext cx="3107070" cy="338554"/>
          </a:xfrm>
          <a:prstGeom prst="rect">
            <a:avLst/>
          </a:prstGeom>
          <a:noFill/>
        </p:spPr>
        <p:txBody>
          <a:bodyPr wrap="square">
            <a:spAutoFit/>
          </a:bodyPr>
          <a:lstStyle/>
          <a:p>
            <a:pPr>
              <a:spcBef>
                <a:spcPts val="1200"/>
              </a:spcBef>
            </a:pPr>
            <a:r>
              <a:rPr lang="en-US" sz="1600" dirty="0"/>
              <a:t>Orbital state vector</a:t>
            </a:r>
          </a:p>
        </p:txBody>
      </p:sp>
      <p:sp>
        <p:nvSpPr>
          <p:cNvPr id="66" name="TextBox 65">
            <a:extLst>
              <a:ext uri="{FF2B5EF4-FFF2-40B4-BE49-F238E27FC236}">
                <a16:creationId xmlns:a16="http://schemas.microsoft.com/office/drawing/2014/main" id="{0F78E4AC-996A-44BA-9B7E-FB11C8C3222C}"/>
              </a:ext>
            </a:extLst>
          </p:cNvPr>
          <p:cNvSpPr txBox="1"/>
          <p:nvPr/>
        </p:nvSpPr>
        <p:spPr>
          <a:xfrm>
            <a:off x="4760744" y="2967455"/>
            <a:ext cx="3107070" cy="584775"/>
          </a:xfrm>
          <a:prstGeom prst="rect">
            <a:avLst/>
          </a:prstGeom>
          <a:noFill/>
        </p:spPr>
        <p:txBody>
          <a:bodyPr wrap="square">
            <a:spAutoFit/>
          </a:bodyPr>
          <a:lstStyle/>
          <a:p>
            <a:pPr>
              <a:spcBef>
                <a:spcPts val="1200"/>
              </a:spcBef>
            </a:pPr>
            <a:r>
              <a:rPr lang="en-US" sz="1600" dirty="0">
                <a:solidFill>
                  <a:schemeClr val="bg2">
                    <a:lumMod val="25000"/>
                    <a:lumOff val="75000"/>
                  </a:schemeClr>
                </a:solidFill>
              </a:rPr>
              <a:t>SGP4/SDP4 simplified perturbation model</a:t>
            </a:r>
          </a:p>
        </p:txBody>
      </p:sp>
      <p:sp>
        <p:nvSpPr>
          <p:cNvPr id="67" name="TextBox 66">
            <a:extLst>
              <a:ext uri="{FF2B5EF4-FFF2-40B4-BE49-F238E27FC236}">
                <a16:creationId xmlns:a16="http://schemas.microsoft.com/office/drawing/2014/main" id="{07B71E8B-2CC7-4DD2-8624-5A6760807019}"/>
              </a:ext>
            </a:extLst>
          </p:cNvPr>
          <p:cNvSpPr txBox="1"/>
          <p:nvPr/>
        </p:nvSpPr>
        <p:spPr>
          <a:xfrm>
            <a:off x="2291906" y="1349744"/>
            <a:ext cx="5421483" cy="584775"/>
          </a:xfrm>
          <a:prstGeom prst="rect">
            <a:avLst/>
          </a:prstGeom>
          <a:noFill/>
        </p:spPr>
        <p:txBody>
          <a:bodyPr wrap="square">
            <a:spAutoFit/>
          </a:bodyPr>
          <a:lstStyle/>
          <a:p>
            <a:pPr>
              <a:spcBef>
                <a:spcPts val="1200"/>
              </a:spcBef>
            </a:pPr>
            <a:r>
              <a:rPr lang="en-US" sz="1600" b="1" dirty="0"/>
              <a:t>20 Space objects </a:t>
            </a:r>
            <a:r>
              <a:rPr lang="en-US" sz="1600" dirty="0"/>
              <a:t>active for each deorbit case, at a range of altitudes, and with accurate available BC estimates</a:t>
            </a:r>
          </a:p>
        </p:txBody>
      </p:sp>
      <p:cxnSp>
        <p:nvCxnSpPr>
          <p:cNvPr id="68" name="Straight Arrow Connector 67">
            <a:extLst>
              <a:ext uri="{FF2B5EF4-FFF2-40B4-BE49-F238E27FC236}">
                <a16:creationId xmlns:a16="http://schemas.microsoft.com/office/drawing/2014/main" id="{80CBEA3B-ADDA-47AF-9EBD-1EC94850E969}"/>
              </a:ext>
            </a:extLst>
          </p:cNvPr>
          <p:cNvCxnSpPr>
            <a:cxnSpLocks/>
          </p:cNvCxnSpPr>
          <p:nvPr/>
        </p:nvCxnSpPr>
        <p:spPr>
          <a:xfrm>
            <a:off x="4689193" y="1868305"/>
            <a:ext cx="2" cy="3255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71C593B-6AD3-48D2-ACEA-309F3B1B23CE}"/>
              </a:ext>
            </a:extLst>
          </p:cNvPr>
          <p:cNvPicPr>
            <a:picLocks noChangeAspect="1"/>
          </p:cNvPicPr>
          <p:nvPr/>
        </p:nvPicPr>
        <p:blipFill rotWithShape="1">
          <a:blip r:embed="rId3"/>
          <a:srcRect r="51630" b="51121"/>
          <a:stretch/>
        </p:blipFill>
        <p:spPr>
          <a:xfrm>
            <a:off x="7644438" y="1651353"/>
            <a:ext cx="3916197" cy="2374397"/>
          </a:xfrm>
          <a:prstGeom prst="rect">
            <a:avLst/>
          </a:prstGeom>
        </p:spPr>
      </p:pic>
      <p:sp>
        <p:nvSpPr>
          <p:cNvPr id="69" name="TextBox 68">
            <a:extLst>
              <a:ext uri="{FF2B5EF4-FFF2-40B4-BE49-F238E27FC236}">
                <a16:creationId xmlns:a16="http://schemas.microsoft.com/office/drawing/2014/main" id="{34B044F7-C50E-4812-BDF1-A0FCD828C20D}"/>
              </a:ext>
            </a:extLst>
          </p:cNvPr>
          <p:cNvSpPr txBox="1"/>
          <p:nvPr/>
        </p:nvSpPr>
        <p:spPr>
          <a:xfrm>
            <a:off x="7474712" y="4115151"/>
            <a:ext cx="4390097" cy="338554"/>
          </a:xfrm>
          <a:prstGeom prst="rect">
            <a:avLst/>
          </a:prstGeom>
          <a:noFill/>
        </p:spPr>
        <p:txBody>
          <a:bodyPr wrap="square">
            <a:spAutoFit/>
          </a:bodyPr>
          <a:lstStyle/>
          <a:p>
            <a:pPr>
              <a:spcBef>
                <a:spcPts val="1200"/>
              </a:spcBef>
            </a:pPr>
            <a:r>
              <a:rPr lang="en-US" sz="1600" dirty="0">
                <a:solidFill>
                  <a:schemeClr val="bg2">
                    <a:lumMod val="25000"/>
                    <a:lumOff val="75000"/>
                  </a:schemeClr>
                </a:solidFill>
              </a:rPr>
              <a:t>Bruinsma 2012: JB2008 </a:t>
            </a:r>
          </a:p>
        </p:txBody>
      </p:sp>
      <p:sp>
        <p:nvSpPr>
          <p:cNvPr id="70" name="TextBox 69">
            <a:extLst>
              <a:ext uri="{FF2B5EF4-FFF2-40B4-BE49-F238E27FC236}">
                <a16:creationId xmlns:a16="http://schemas.microsoft.com/office/drawing/2014/main" id="{2A6AC341-8296-4AA5-B734-9B979882E860}"/>
              </a:ext>
            </a:extLst>
          </p:cNvPr>
          <p:cNvSpPr txBox="1"/>
          <p:nvPr/>
        </p:nvSpPr>
        <p:spPr>
          <a:xfrm>
            <a:off x="4221955" y="5641760"/>
            <a:ext cx="6134668" cy="646331"/>
          </a:xfrm>
          <a:prstGeom prst="rect">
            <a:avLst/>
          </a:prstGeom>
          <a:noFill/>
        </p:spPr>
        <p:txBody>
          <a:bodyPr wrap="square">
            <a:spAutoFit/>
          </a:bodyPr>
          <a:lstStyle/>
          <a:p>
            <a:r>
              <a:rPr lang="en-US" b="1" dirty="0">
                <a:latin typeface="Times New Roman" panose="02020603050405020304" pitchFamily="18" charset="0"/>
              </a:rPr>
              <a:t>x</a:t>
            </a:r>
            <a:r>
              <a:rPr lang="en-US" dirty="0">
                <a:latin typeface="Times New Roman" panose="02020603050405020304" pitchFamily="18" charset="0"/>
              </a:rPr>
              <a:t> </a:t>
            </a:r>
            <a:r>
              <a:rPr lang="en-US" b="0" i="0" dirty="0">
                <a:effectLst/>
                <a:latin typeface="Times New Roman" panose="02020603050405020304" pitchFamily="18" charset="0"/>
              </a:rPr>
              <a:t>= </a:t>
            </a:r>
            <a:r>
              <a:rPr lang="en-US" b="0" i="0" dirty="0">
                <a:effectLst/>
                <a:latin typeface="Arial" panose="020B0604020202020204" pitchFamily="34" charset="0"/>
              </a:rPr>
              <a:t>[</a:t>
            </a:r>
            <a:r>
              <a:rPr lang="en-US" b="0" i="0" dirty="0">
                <a:effectLst/>
                <a:latin typeface="Times New Roman" panose="02020603050405020304" pitchFamily="18" charset="0"/>
              </a:rPr>
              <a:t>p</a:t>
            </a:r>
            <a:r>
              <a:rPr lang="en-US" b="0" i="0" baseline="-25000" dirty="0">
                <a:effectLst/>
                <a:latin typeface="Times New Roman" panose="02020603050405020304" pitchFamily="18" charset="0"/>
              </a:rPr>
              <a:t>1</a:t>
            </a:r>
            <a:r>
              <a:rPr lang="en-US" b="0" i="0" dirty="0">
                <a:effectLst/>
                <a:latin typeface="Arial" panose="020B0604020202020204" pitchFamily="34" charset="0"/>
              </a:rPr>
              <a:t>,𝑓</a:t>
            </a:r>
            <a:r>
              <a:rPr lang="en-US" baseline="-25000" dirty="0">
                <a:latin typeface="Times New Roman" panose="02020603050405020304" pitchFamily="18" charset="0"/>
              </a:rPr>
              <a:t>1</a:t>
            </a:r>
            <a:r>
              <a:rPr lang="en-US" b="0" i="0" dirty="0">
                <a:effectLst/>
                <a:latin typeface="Arial" panose="020B0604020202020204" pitchFamily="34" charset="0"/>
              </a:rPr>
              <a:t>,</a:t>
            </a:r>
            <a:r>
              <a:rPr lang="en-US" b="0" i="0" dirty="0">
                <a:effectLst/>
                <a:latin typeface="Times New Roman" panose="02020603050405020304" pitchFamily="18" charset="0"/>
              </a:rPr>
              <a:t>g</a:t>
            </a:r>
            <a:r>
              <a:rPr lang="en-US" b="0" i="0" baseline="-25000" dirty="0">
                <a:effectLst/>
                <a:latin typeface="Times New Roman" panose="02020603050405020304" pitchFamily="18" charset="0"/>
              </a:rPr>
              <a:t>1</a:t>
            </a:r>
            <a:r>
              <a:rPr lang="en-US" b="0" i="0" dirty="0">
                <a:effectLst/>
                <a:latin typeface="Arial" panose="020B0604020202020204" pitchFamily="34" charset="0"/>
              </a:rPr>
              <a:t>,</a:t>
            </a:r>
            <a:r>
              <a:rPr lang="en-US" b="0" i="0" dirty="0">
                <a:effectLst/>
                <a:latin typeface="Times New Roman" panose="02020603050405020304" pitchFamily="18" charset="0"/>
              </a:rPr>
              <a:t>h</a:t>
            </a:r>
            <a:r>
              <a:rPr lang="en-US" b="0" i="0" baseline="-25000" dirty="0">
                <a:effectLst/>
                <a:latin typeface="Times New Roman" panose="02020603050405020304" pitchFamily="18" charset="0"/>
              </a:rPr>
              <a:t>1</a:t>
            </a:r>
            <a:r>
              <a:rPr lang="en-US" b="0" i="0" dirty="0">
                <a:effectLst/>
                <a:latin typeface="Arial" panose="020B0604020202020204" pitchFamily="34" charset="0"/>
              </a:rPr>
              <a:t>,</a:t>
            </a:r>
            <a:r>
              <a:rPr lang="en-US" b="0" i="0" dirty="0">
                <a:effectLst/>
                <a:latin typeface="Times New Roman" panose="02020603050405020304" pitchFamily="18" charset="0"/>
              </a:rPr>
              <a:t>k</a:t>
            </a:r>
            <a:r>
              <a:rPr lang="en-US" b="0" i="0" baseline="-25000" dirty="0">
                <a:effectLst/>
                <a:latin typeface="Times New Roman" panose="02020603050405020304" pitchFamily="18" charset="0"/>
              </a:rPr>
              <a:t>1</a:t>
            </a:r>
            <a:r>
              <a:rPr lang="en-US" b="0" i="0" dirty="0">
                <a:effectLst/>
                <a:latin typeface="Arial" panose="020B0604020202020204" pitchFamily="34" charset="0"/>
              </a:rPr>
              <a:t>,</a:t>
            </a:r>
            <a:r>
              <a:rPr lang="en-US" b="0" i="0" dirty="0">
                <a:effectLst/>
                <a:latin typeface="Times New Roman" panose="02020603050405020304" pitchFamily="18" charset="0"/>
              </a:rPr>
              <a:t>L</a:t>
            </a:r>
            <a:r>
              <a:rPr lang="en-US" b="0" i="0" baseline="-25000" dirty="0">
                <a:effectLst/>
                <a:latin typeface="Times New Roman" panose="02020603050405020304" pitchFamily="18" charset="0"/>
              </a:rPr>
              <a:t>1</a:t>
            </a:r>
            <a:r>
              <a:rPr lang="en-US" b="0" i="0" dirty="0">
                <a:effectLst/>
                <a:latin typeface="Arial" panose="020B0604020202020204" pitchFamily="34" charset="0"/>
              </a:rPr>
              <a:t>,</a:t>
            </a:r>
            <a:r>
              <a:rPr lang="en-US" b="0" i="0" dirty="0">
                <a:effectLst/>
                <a:latin typeface="Times New Roman" panose="02020603050405020304" pitchFamily="18" charset="0"/>
              </a:rPr>
              <a:t>BC</a:t>
            </a:r>
            <a:r>
              <a:rPr lang="en-US" b="0" i="0" baseline="-25000" dirty="0">
                <a:effectLst/>
                <a:latin typeface="Times New Roman" panose="02020603050405020304" pitchFamily="18" charset="0"/>
              </a:rPr>
              <a:t>1</a:t>
            </a:r>
            <a:r>
              <a:rPr lang="en-US" b="0" i="0" dirty="0">
                <a:effectLst/>
                <a:latin typeface="Arial" panose="020B0604020202020204" pitchFamily="34" charset="0"/>
              </a:rPr>
              <a:t>, </a:t>
            </a:r>
            <a:r>
              <a:rPr lang="en-US" b="0" i="0" dirty="0">
                <a:effectLst/>
                <a:latin typeface="Times New Roman" panose="02020603050405020304" pitchFamily="18" charset="0"/>
              </a:rPr>
              <a:t>... </a:t>
            </a:r>
            <a:r>
              <a:rPr lang="en-US" b="0" i="0" dirty="0">
                <a:effectLst/>
                <a:latin typeface="Arial" panose="020B0604020202020204" pitchFamily="34" charset="0"/>
              </a:rPr>
              <a:t>,</a:t>
            </a:r>
            <a:r>
              <a:rPr lang="en-US" b="0" i="0" dirty="0" err="1">
                <a:effectLst/>
                <a:latin typeface="Times New Roman" panose="02020603050405020304" pitchFamily="18" charset="0"/>
              </a:rPr>
              <a:t>p</a:t>
            </a:r>
            <a:r>
              <a:rPr lang="en-US" b="0" i="0" baseline="-25000" dirty="0" err="1">
                <a:effectLst/>
                <a:latin typeface="Times New Roman" panose="02020603050405020304" pitchFamily="18" charset="0"/>
              </a:rPr>
              <a:t>n</a:t>
            </a:r>
            <a:r>
              <a:rPr lang="en-US" b="0" i="0" dirty="0">
                <a:effectLst/>
                <a:latin typeface="Arial" panose="020B0604020202020204" pitchFamily="34" charset="0"/>
              </a:rPr>
              <a:t>,𝑓</a:t>
            </a:r>
            <a:r>
              <a:rPr lang="en-US" baseline="-25000" dirty="0" err="1">
                <a:latin typeface="Times New Roman" panose="02020603050405020304" pitchFamily="18" charset="0"/>
              </a:rPr>
              <a:t>n</a:t>
            </a:r>
            <a:r>
              <a:rPr lang="en-US" b="0" i="0" dirty="0" err="1">
                <a:effectLst/>
                <a:latin typeface="Arial" panose="020B0604020202020204" pitchFamily="34" charset="0"/>
              </a:rPr>
              <a:t>,</a:t>
            </a:r>
            <a:r>
              <a:rPr lang="en-US" b="0" i="0" dirty="0" err="1">
                <a:effectLst/>
                <a:latin typeface="Times New Roman" panose="02020603050405020304" pitchFamily="18" charset="0"/>
              </a:rPr>
              <a:t>g</a:t>
            </a:r>
            <a:r>
              <a:rPr lang="en-US" b="0" i="0" baseline="-25000" dirty="0" err="1">
                <a:effectLst/>
                <a:latin typeface="Times New Roman" panose="02020603050405020304" pitchFamily="18" charset="0"/>
              </a:rPr>
              <a:t>n</a:t>
            </a:r>
            <a:r>
              <a:rPr lang="en-US" b="0" i="0" dirty="0" err="1">
                <a:effectLst/>
                <a:latin typeface="Arial" panose="020B0604020202020204" pitchFamily="34" charset="0"/>
              </a:rPr>
              <a:t>,</a:t>
            </a:r>
            <a:r>
              <a:rPr lang="en-US" b="0" i="0" dirty="0" err="1">
                <a:effectLst/>
                <a:latin typeface="Times New Roman" panose="02020603050405020304" pitchFamily="18" charset="0"/>
              </a:rPr>
              <a:t>h</a:t>
            </a:r>
            <a:r>
              <a:rPr lang="en-US" b="0" i="0" baseline="-25000" dirty="0" err="1">
                <a:effectLst/>
                <a:latin typeface="Times New Roman" panose="02020603050405020304" pitchFamily="18" charset="0"/>
              </a:rPr>
              <a:t>n</a:t>
            </a:r>
            <a:r>
              <a:rPr lang="en-US" b="0" i="0" dirty="0" err="1">
                <a:effectLst/>
                <a:latin typeface="Arial" panose="020B0604020202020204" pitchFamily="34" charset="0"/>
              </a:rPr>
              <a:t>,</a:t>
            </a:r>
            <a:r>
              <a:rPr lang="en-US" b="0" i="0" dirty="0" err="1">
                <a:effectLst/>
                <a:latin typeface="Times New Roman" panose="02020603050405020304" pitchFamily="18" charset="0"/>
              </a:rPr>
              <a:t>k</a:t>
            </a:r>
            <a:r>
              <a:rPr lang="en-US" b="0" i="0" baseline="-25000" dirty="0" err="1">
                <a:effectLst/>
                <a:latin typeface="Times New Roman" panose="02020603050405020304" pitchFamily="18" charset="0"/>
              </a:rPr>
              <a:t>n</a:t>
            </a:r>
            <a:r>
              <a:rPr lang="en-US" b="0" i="0" dirty="0" err="1">
                <a:effectLst/>
                <a:latin typeface="Arial" panose="020B0604020202020204" pitchFamily="34" charset="0"/>
              </a:rPr>
              <a:t>,</a:t>
            </a:r>
            <a:r>
              <a:rPr lang="en-US" b="0" i="0" dirty="0" err="1">
                <a:effectLst/>
                <a:latin typeface="Times New Roman" panose="02020603050405020304" pitchFamily="18" charset="0"/>
              </a:rPr>
              <a:t>L</a:t>
            </a:r>
            <a:r>
              <a:rPr lang="en-US" b="0" i="0" baseline="-25000" dirty="0" err="1">
                <a:effectLst/>
                <a:latin typeface="Times New Roman" panose="02020603050405020304" pitchFamily="18" charset="0"/>
              </a:rPr>
              <a:t>n</a:t>
            </a:r>
            <a:r>
              <a:rPr lang="en-US" b="0" i="0" dirty="0" err="1">
                <a:effectLst/>
                <a:latin typeface="Arial" panose="020B0604020202020204" pitchFamily="34" charset="0"/>
              </a:rPr>
              <a:t>,</a:t>
            </a:r>
            <a:r>
              <a:rPr lang="en-US" b="0" i="0" dirty="0" err="1">
                <a:effectLst/>
                <a:latin typeface="Times New Roman" panose="02020603050405020304" pitchFamily="18" charset="0"/>
              </a:rPr>
              <a:t>BC</a:t>
            </a:r>
            <a:r>
              <a:rPr lang="en-US" b="0" i="0" baseline="-25000" dirty="0" err="1">
                <a:effectLst/>
                <a:latin typeface="Times New Roman" panose="02020603050405020304" pitchFamily="18" charset="0"/>
              </a:rPr>
              <a:t>n</a:t>
            </a:r>
            <a:r>
              <a:rPr lang="en-US" b="0" i="0" dirty="0">
                <a:effectLst/>
                <a:latin typeface="Arial" panose="020B0604020202020204" pitchFamily="34" charset="0"/>
              </a:rPr>
              <a:t>, </a:t>
            </a:r>
            <a:r>
              <a:rPr lang="en-US" b="0" i="0" dirty="0" err="1">
                <a:effectLst/>
                <a:latin typeface="Times New Roman" panose="02020603050405020304" pitchFamily="18" charset="0"/>
              </a:rPr>
              <a:t>z</a:t>
            </a:r>
            <a:r>
              <a:rPr lang="en-US" baseline="30000" dirty="0" err="1">
                <a:latin typeface="Arial" panose="020B0604020202020204" pitchFamily="34" charset="0"/>
              </a:rPr>
              <a:t>T</a:t>
            </a:r>
            <a:r>
              <a:rPr lang="en-US" b="0" i="0" dirty="0">
                <a:effectLst/>
                <a:latin typeface="Arial" panose="020B0604020202020204" pitchFamily="34" charset="0"/>
              </a:rPr>
              <a:t>]</a:t>
            </a:r>
            <a:r>
              <a:rPr lang="en-US" b="0" i="0" baseline="30000" dirty="0">
                <a:effectLst/>
                <a:latin typeface="Arial" panose="020B0604020202020204" pitchFamily="34" charset="0"/>
              </a:rPr>
              <a:t>T</a:t>
            </a:r>
            <a:br>
              <a:rPr lang="en-US" dirty="0"/>
            </a:br>
            <a:endParaRPr lang="en-US" dirty="0"/>
          </a:p>
        </p:txBody>
      </p:sp>
      <p:sp>
        <p:nvSpPr>
          <p:cNvPr id="71" name="TextBox 70">
            <a:extLst>
              <a:ext uri="{FF2B5EF4-FFF2-40B4-BE49-F238E27FC236}">
                <a16:creationId xmlns:a16="http://schemas.microsoft.com/office/drawing/2014/main" id="{34D53E9E-929D-489E-9288-094E1F399C2D}"/>
              </a:ext>
            </a:extLst>
          </p:cNvPr>
          <p:cNvSpPr txBox="1"/>
          <p:nvPr/>
        </p:nvSpPr>
        <p:spPr>
          <a:xfrm>
            <a:off x="5542449" y="5375374"/>
            <a:ext cx="3107070" cy="338554"/>
          </a:xfrm>
          <a:prstGeom prst="rect">
            <a:avLst/>
          </a:prstGeom>
          <a:noFill/>
        </p:spPr>
        <p:txBody>
          <a:bodyPr wrap="square">
            <a:spAutoFit/>
          </a:bodyPr>
          <a:lstStyle/>
          <a:p>
            <a:pPr>
              <a:spcBef>
                <a:spcPts val="1200"/>
              </a:spcBef>
            </a:pPr>
            <a:r>
              <a:rPr lang="en-US" sz="1600" dirty="0"/>
              <a:t>Estimated state</a:t>
            </a:r>
          </a:p>
        </p:txBody>
      </p:sp>
    </p:spTree>
    <p:extLst>
      <p:ext uri="{BB962C8B-B14F-4D97-AF65-F5344CB8AC3E}">
        <p14:creationId xmlns:p14="http://schemas.microsoft.com/office/powerpoint/2010/main" val="3472160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7A6E-5CF7-B54D-A6FE-960F274CB575}"/>
              </a:ext>
            </a:extLst>
          </p:cNvPr>
          <p:cNvSpPr>
            <a:spLocks noGrp="1"/>
          </p:cNvSpPr>
          <p:nvPr>
            <p:ph type="title"/>
          </p:nvPr>
        </p:nvSpPr>
        <p:spPr/>
        <p:txBody>
          <a:bodyPr/>
          <a:lstStyle/>
          <a:p>
            <a:r>
              <a:rPr lang="en-US" dirty="0"/>
              <a:t>Thermospheric density</a:t>
            </a:r>
          </a:p>
        </p:txBody>
      </p:sp>
      <p:sp>
        <p:nvSpPr>
          <p:cNvPr id="15" name="TextBox 14">
            <a:extLst>
              <a:ext uri="{FF2B5EF4-FFF2-40B4-BE49-F238E27FC236}">
                <a16:creationId xmlns:a16="http://schemas.microsoft.com/office/drawing/2014/main" id="{CB25879D-0CFF-114E-9563-9DA18F478CD6}"/>
              </a:ext>
            </a:extLst>
          </p:cNvPr>
          <p:cNvSpPr txBox="1"/>
          <p:nvPr/>
        </p:nvSpPr>
        <p:spPr>
          <a:xfrm>
            <a:off x="1798013" y="6470201"/>
            <a:ext cx="110916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chemeClr val="tx2">
                    <a:lumMod val="75000"/>
                  </a:schemeClr>
                </a:solidFill>
                <a:effectLst/>
                <a:uLnTx/>
                <a:uFillTx/>
                <a:latin typeface="Corbel" panose="020B0503020204020204"/>
                <a:ea typeface="+mn-ea"/>
                <a:cs typeface="+mn-cs"/>
              </a:rPr>
              <a:t>Bigazzi</a:t>
            </a:r>
            <a:r>
              <a:rPr kumimoji="0" lang="en-US" sz="1200" b="0" i="0" u="none" strike="noStrike" kern="1200" cap="none" spc="0" normalizeH="0" baseline="0" noProof="0" dirty="0">
                <a:ln>
                  <a:noFill/>
                </a:ln>
                <a:solidFill>
                  <a:schemeClr val="tx2">
                    <a:lumMod val="75000"/>
                  </a:schemeClr>
                </a:solidFill>
                <a:effectLst/>
                <a:uLnTx/>
                <a:uFillTx/>
                <a:latin typeface="Corbel" panose="020B0503020204020204"/>
                <a:ea typeface="+mn-ea"/>
                <a:cs typeface="+mn-cs"/>
              </a:rPr>
              <a:t> 2020 - Lower-thermosphere response to solar activity: an empirical-mode-decomposition analysis of GOCE 2009–2012 data</a:t>
            </a:r>
          </a:p>
        </p:txBody>
      </p:sp>
      <p:pic>
        <p:nvPicPr>
          <p:cNvPr id="1030" name="Picture 6">
            <a:extLst>
              <a:ext uri="{FF2B5EF4-FFF2-40B4-BE49-F238E27FC236}">
                <a16:creationId xmlns:a16="http://schemas.microsoft.com/office/drawing/2014/main" id="{6C222D81-A5DF-4043-A5BB-29894B785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936" y="2173584"/>
            <a:ext cx="8293500" cy="432709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44EB4F5-FDB4-447B-8BD5-1D9EDC0300C1}"/>
              </a:ext>
            </a:extLst>
          </p:cNvPr>
          <p:cNvSpPr txBox="1"/>
          <p:nvPr/>
        </p:nvSpPr>
        <p:spPr>
          <a:xfrm>
            <a:off x="4749666" y="1742392"/>
            <a:ext cx="2692667" cy="369332"/>
          </a:xfrm>
          <a:prstGeom prst="rect">
            <a:avLst/>
          </a:prstGeom>
          <a:noFill/>
        </p:spPr>
        <p:txBody>
          <a:bodyPr wrap="square">
            <a:spAutoFit/>
          </a:bodyPr>
          <a:lstStyle/>
          <a:p>
            <a:r>
              <a:rPr lang="en-US" sz="1800" dirty="0">
                <a:solidFill>
                  <a:schemeClr val="tx2">
                    <a:lumMod val="75000"/>
                  </a:schemeClr>
                </a:solidFill>
              </a:rPr>
              <a:t>Function of solar activity</a:t>
            </a:r>
            <a:endParaRPr lang="en-US" dirty="0">
              <a:solidFill>
                <a:schemeClr val="tx2">
                  <a:lumMod val="75000"/>
                </a:schemeClr>
              </a:solidFill>
            </a:endParaRPr>
          </a:p>
        </p:txBody>
      </p:sp>
      <p:sp>
        <p:nvSpPr>
          <p:cNvPr id="8" name="Slide Number Placeholder 7">
            <a:extLst>
              <a:ext uri="{FF2B5EF4-FFF2-40B4-BE49-F238E27FC236}">
                <a16:creationId xmlns:a16="http://schemas.microsoft.com/office/drawing/2014/main" id="{A4AABB53-6466-47D2-AB84-4508988DEE63}"/>
              </a:ext>
            </a:extLst>
          </p:cNvPr>
          <p:cNvSpPr>
            <a:spLocks noGrp="1"/>
          </p:cNvSpPr>
          <p:nvPr>
            <p:ph type="sldNum" sz="quarter" idx="12"/>
          </p:nvPr>
        </p:nvSpPr>
        <p:spPr/>
        <p:txBody>
          <a:bodyPr/>
          <a:lstStyle/>
          <a:p>
            <a:fld id="{7C174C88-E5E9-4EB9-9C7D-CDC2B62BDB72}" type="slidenum">
              <a:rPr lang="en-GB" smtClean="0"/>
              <a:pPr/>
              <a:t>38</a:t>
            </a:fld>
            <a:endParaRPr lang="en-GB" dirty="0"/>
          </a:p>
        </p:txBody>
      </p:sp>
    </p:spTree>
    <p:extLst>
      <p:ext uri="{BB962C8B-B14F-4D97-AF65-F5344CB8AC3E}">
        <p14:creationId xmlns:p14="http://schemas.microsoft.com/office/powerpoint/2010/main" val="3207891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7A6E-5CF7-B54D-A6FE-960F274CB575}"/>
              </a:ext>
            </a:extLst>
          </p:cNvPr>
          <p:cNvSpPr>
            <a:spLocks noGrp="1"/>
          </p:cNvSpPr>
          <p:nvPr>
            <p:ph type="title"/>
          </p:nvPr>
        </p:nvSpPr>
        <p:spPr/>
        <p:txBody>
          <a:bodyPr/>
          <a:lstStyle/>
          <a:p>
            <a:r>
              <a:rPr lang="en-US" dirty="0"/>
              <a:t>Thermospheric density</a:t>
            </a:r>
          </a:p>
        </p:txBody>
      </p:sp>
      <p:sp>
        <p:nvSpPr>
          <p:cNvPr id="15" name="TextBox 14">
            <a:extLst>
              <a:ext uri="{FF2B5EF4-FFF2-40B4-BE49-F238E27FC236}">
                <a16:creationId xmlns:a16="http://schemas.microsoft.com/office/drawing/2014/main" id="{CB25879D-0CFF-114E-9563-9DA18F478CD6}"/>
              </a:ext>
            </a:extLst>
          </p:cNvPr>
          <p:cNvSpPr txBox="1"/>
          <p:nvPr/>
        </p:nvSpPr>
        <p:spPr>
          <a:xfrm>
            <a:off x="2157333" y="6427534"/>
            <a:ext cx="110916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chemeClr val="tx2">
                    <a:lumMod val="75000"/>
                  </a:schemeClr>
                </a:solidFill>
                <a:effectLst/>
                <a:uLnTx/>
                <a:uFillTx/>
                <a:latin typeface="Corbel" panose="020B0503020204020204"/>
                <a:ea typeface="+mn-ea"/>
                <a:cs typeface="+mn-cs"/>
              </a:rPr>
              <a:t>Bigazzi</a:t>
            </a:r>
            <a:r>
              <a:rPr kumimoji="0" lang="en-US" sz="1200" b="0" i="0" u="none" strike="noStrike" kern="1200" cap="none" spc="0" normalizeH="0" baseline="0" noProof="0" dirty="0">
                <a:ln>
                  <a:noFill/>
                </a:ln>
                <a:solidFill>
                  <a:schemeClr val="tx2">
                    <a:lumMod val="75000"/>
                  </a:schemeClr>
                </a:solidFill>
                <a:effectLst/>
                <a:uLnTx/>
                <a:uFillTx/>
                <a:latin typeface="Corbel" panose="020B0503020204020204"/>
                <a:ea typeface="+mn-ea"/>
                <a:cs typeface="+mn-cs"/>
              </a:rPr>
              <a:t> 2020 - Lower-thermosphere response to solar activity: an empirical-mode-decomposition analysis of GOCE 2009–2012 data</a:t>
            </a:r>
          </a:p>
        </p:txBody>
      </p:sp>
      <p:pic>
        <p:nvPicPr>
          <p:cNvPr id="1026" name="Picture 2">
            <a:extLst>
              <a:ext uri="{FF2B5EF4-FFF2-40B4-BE49-F238E27FC236}">
                <a16:creationId xmlns:a16="http://schemas.microsoft.com/office/drawing/2014/main" id="{19D36F7F-CBDA-4A7F-ABB5-964124F80B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255" t="50000"/>
          <a:stretch/>
        </p:blipFill>
        <p:spPr bwMode="auto">
          <a:xfrm>
            <a:off x="2289266" y="2128338"/>
            <a:ext cx="7499627" cy="42991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3458EC-9BF1-4E09-83BB-6C099C4790AE}"/>
              </a:ext>
            </a:extLst>
          </p:cNvPr>
          <p:cNvSpPr txBox="1"/>
          <p:nvPr/>
        </p:nvSpPr>
        <p:spPr>
          <a:xfrm>
            <a:off x="4383906" y="1669528"/>
            <a:ext cx="5327985" cy="369332"/>
          </a:xfrm>
          <a:prstGeom prst="rect">
            <a:avLst/>
          </a:prstGeom>
          <a:noFill/>
        </p:spPr>
        <p:txBody>
          <a:bodyPr wrap="square">
            <a:spAutoFit/>
          </a:bodyPr>
          <a:lstStyle/>
          <a:p>
            <a:r>
              <a:rPr lang="en-US" sz="1800" dirty="0">
                <a:solidFill>
                  <a:schemeClr val="tx2">
                    <a:lumMod val="75000"/>
                  </a:schemeClr>
                </a:solidFill>
              </a:rPr>
              <a:t>Function of geomagnetic activity</a:t>
            </a:r>
            <a:endParaRPr lang="en-US" dirty="0">
              <a:solidFill>
                <a:schemeClr val="tx2">
                  <a:lumMod val="75000"/>
                </a:schemeClr>
              </a:solidFill>
            </a:endParaRPr>
          </a:p>
        </p:txBody>
      </p:sp>
      <p:sp>
        <p:nvSpPr>
          <p:cNvPr id="3" name="Slide Number Placeholder 2">
            <a:extLst>
              <a:ext uri="{FF2B5EF4-FFF2-40B4-BE49-F238E27FC236}">
                <a16:creationId xmlns:a16="http://schemas.microsoft.com/office/drawing/2014/main" id="{7B725D02-B6BB-434F-836B-A4D452A57342}"/>
              </a:ext>
            </a:extLst>
          </p:cNvPr>
          <p:cNvSpPr>
            <a:spLocks noGrp="1"/>
          </p:cNvSpPr>
          <p:nvPr>
            <p:ph type="sldNum" sz="quarter" idx="12"/>
          </p:nvPr>
        </p:nvSpPr>
        <p:spPr/>
        <p:txBody>
          <a:bodyPr/>
          <a:lstStyle/>
          <a:p>
            <a:fld id="{7C174C88-E5E9-4EB9-9C7D-CDC2B62BDB72}" type="slidenum">
              <a:rPr lang="en-GB" smtClean="0"/>
              <a:pPr/>
              <a:t>39</a:t>
            </a:fld>
            <a:endParaRPr lang="en-GB" dirty="0"/>
          </a:p>
        </p:txBody>
      </p:sp>
    </p:spTree>
    <p:extLst>
      <p:ext uri="{BB962C8B-B14F-4D97-AF65-F5344CB8AC3E}">
        <p14:creationId xmlns:p14="http://schemas.microsoft.com/office/powerpoint/2010/main" val="3869754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Atmospheric Density Modeling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b="0" i="0" u="none" strike="noStrike" kern="1200" cap="none" spc="0" normalizeH="0" baseline="0" noProof="0" dirty="0">
              <a:ln>
                <a:noFill/>
              </a:ln>
              <a:solidFill>
                <a:schemeClr val="tx1"/>
              </a:solidFill>
              <a:effectLst/>
              <a:uLnTx/>
              <a:uFillTx/>
              <a:ea typeface="+mn-ea"/>
              <a:cs typeface="+mn-cs"/>
            </a:endParaRPr>
          </a:p>
        </p:txBody>
      </p:sp>
      <p:cxnSp>
        <p:nvCxnSpPr>
          <p:cNvPr id="9" name="Straight Arrow Connector 8">
            <a:extLst>
              <a:ext uri="{FF2B5EF4-FFF2-40B4-BE49-F238E27FC236}">
                <a16:creationId xmlns:a16="http://schemas.microsoft.com/office/drawing/2014/main" id="{505D888A-258B-EE12-8867-D5488D086F7E}"/>
              </a:ext>
            </a:extLst>
          </p:cNvPr>
          <p:cNvCxnSpPr/>
          <p:nvPr/>
        </p:nvCxnSpPr>
        <p:spPr>
          <a:xfrm>
            <a:off x="1360339" y="6333718"/>
            <a:ext cx="91710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15B266-C6FB-6DBC-2AE0-05DEB0EDDE87}"/>
              </a:ext>
            </a:extLst>
          </p:cNvPr>
          <p:cNvCxnSpPr>
            <a:cxnSpLocks/>
          </p:cNvCxnSpPr>
          <p:nvPr/>
        </p:nvCxnSpPr>
        <p:spPr>
          <a:xfrm flipV="1">
            <a:off x="1360339" y="1425167"/>
            <a:ext cx="0" cy="4908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F9F1F73-9AB1-D2B8-68EF-ADE0ACC1AB8F}"/>
              </a:ext>
            </a:extLst>
          </p:cNvPr>
          <p:cNvSpPr txBox="1"/>
          <p:nvPr/>
        </p:nvSpPr>
        <p:spPr>
          <a:xfrm>
            <a:off x="8710463" y="6427671"/>
            <a:ext cx="3145206" cy="338554"/>
          </a:xfrm>
          <a:prstGeom prst="rect">
            <a:avLst/>
          </a:prstGeom>
          <a:noFill/>
        </p:spPr>
        <p:txBody>
          <a:bodyPr wrap="square">
            <a:spAutoFit/>
          </a:bodyPr>
          <a:lstStyle/>
          <a:p>
            <a:pPr>
              <a:spcBef>
                <a:spcPts val="1200"/>
              </a:spcBef>
            </a:pPr>
            <a:r>
              <a:rPr lang="en-US" sz="1600" dirty="0"/>
              <a:t>Computational Efficiency</a:t>
            </a:r>
          </a:p>
        </p:txBody>
      </p:sp>
      <p:sp>
        <p:nvSpPr>
          <p:cNvPr id="14" name="TextBox 13">
            <a:extLst>
              <a:ext uri="{FF2B5EF4-FFF2-40B4-BE49-F238E27FC236}">
                <a16:creationId xmlns:a16="http://schemas.microsoft.com/office/drawing/2014/main" id="{460DD9B7-18EA-1628-8DB0-50D603C35B86}"/>
              </a:ext>
            </a:extLst>
          </p:cNvPr>
          <p:cNvSpPr txBox="1"/>
          <p:nvPr/>
        </p:nvSpPr>
        <p:spPr>
          <a:xfrm>
            <a:off x="92730" y="1280455"/>
            <a:ext cx="3145206" cy="338554"/>
          </a:xfrm>
          <a:prstGeom prst="rect">
            <a:avLst/>
          </a:prstGeom>
          <a:noFill/>
        </p:spPr>
        <p:txBody>
          <a:bodyPr wrap="square">
            <a:spAutoFit/>
          </a:bodyPr>
          <a:lstStyle/>
          <a:p>
            <a:pPr>
              <a:spcBef>
                <a:spcPts val="1200"/>
              </a:spcBef>
            </a:pPr>
            <a:r>
              <a:rPr lang="en-US" sz="1600" dirty="0"/>
              <a:t>Fidelity</a:t>
            </a:r>
          </a:p>
        </p:txBody>
      </p:sp>
    </p:spTree>
    <p:extLst>
      <p:ext uri="{BB962C8B-B14F-4D97-AF65-F5344CB8AC3E}">
        <p14:creationId xmlns:p14="http://schemas.microsoft.com/office/powerpoint/2010/main" val="953575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944828-722D-421C-9D05-619F0FEDC3C2}"/>
              </a:ext>
            </a:extLst>
          </p:cNvPr>
          <p:cNvSpPr/>
          <p:nvPr/>
        </p:nvSpPr>
        <p:spPr>
          <a:xfrm>
            <a:off x="6543590" y="2442409"/>
            <a:ext cx="3970421" cy="41220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0495A6-B456-8A4E-B500-8B861ED5FD1F}"/>
              </a:ext>
            </a:extLst>
          </p:cNvPr>
          <p:cNvSpPr>
            <a:spLocks noGrp="1"/>
          </p:cNvSpPr>
          <p:nvPr>
            <p:ph type="title"/>
          </p:nvPr>
        </p:nvSpPr>
        <p:spPr/>
        <p:txBody>
          <a:bodyPr/>
          <a:lstStyle/>
          <a:p>
            <a:r>
              <a:rPr lang="en-US" dirty="0"/>
              <a:t>Density and Space weather data</a:t>
            </a:r>
          </a:p>
        </p:txBody>
      </p:sp>
      <p:sp>
        <p:nvSpPr>
          <p:cNvPr id="3" name="Content Placeholder 2">
            <a:extLst>
              <a:ext uri="{FF2B5EF4-FFF2-40B4-BE49-F238E27FC236}">
                <a16:creationId xmlns:a16="http://schemas.microsoft.com/office/drawing/2014/main" id="{7E988198-B1F5-5C4B-ADF7-459F62827065}"/>
              </a:ext>
            </a:extLst>
          </p:cNvPr>
          <p:cNvSpPr>
            <a:spLocks noGrp="1"/>
          </p:cNvSpPr>
          <p:nvPr>
            <p:ph idx="1"/>
          </p:nvPr>
        </p:nvSpPr>
        <p:spPr>
          <a:xfrm>
            <a:off x="818110" y="1388585"/>
            <a:ext cx="10535690" cy="4967760"/>
          </a:xfrm>
        </p:spPr>
        <p:txBody>
          <a:bodyPr>
            <a:normAutofit/>
          </a:bodyPr>
          <a:lstStyle/>
          <a:p>
            <a:pPr>
              <a:lnSpc>
                <a:spcPct val="120000"/>
              </a:lnSpc>
            </a:pPr>
            <a:r>
              <a:rPr lang="en-US" sz="2400" b="1" dirty="0"/>
              <a:t>Density</a:t>
            </a:r>
            <a:r>
              <a:rPr lang="en-US" sz="2400" dirty="0"/>
              <a:t> snapshot </a:t>
            </a:r>
            <a:r>
              <a:rPr lang="en-US" sz="2400" b="1" dirty="0"/>
              <a:t>data</a:t>
            </a:r>
            <a:r>
              <a:rPr lang="en-US" sz="2400" dirty="0"/>
              <a:t> generated using:</a:t>
            </a:r>
          </a:p>
          <a:p>
            <a:pPr lvl="1">
              <a:lnSpc>
                <a:spcPct val="120000"/>
              </a:lnSpc>
            </a:pPr>
            <a:r>
              <a:rPr lang="en-US" dirty="0"/>
              <a:t>TIE-GCM simulations</a:t>
            </a:r>
          </a:p>
          <a:p>
            <a:pPr lvl="1">
              <a:lnSpc>
                <a:spcPct val="120000"/>
              </a:lnSpc>
            </a:pPr>
            <a:r>
              <a:rPr lang="en-US" dirty="0"/>
              <a:t>NRLMSISE-00 model</a:t>
            </a:r>
          </a:p>
          <a:p>
            <a:pPr lvl="1">
              <a:lnSpc>
                <a:spcPct val="120000"/>
              </a:lnSpc>
            </a:pPr>
            <a:r>
              <a:rPr lang="en-US" dirty="0"/>
              <a:t>JB2008 model</a:t>
            </a:r>
          </a:p>
          <a:p>
            <a:pPr lvl="1">
              <a:lnSpc>
                <a:spcPct val="120000"/>
              </a:lnSpc>
            </a:pPr>
            <a:endParaRPr lang="en-US" dirty="0"/>
          </a:p>
          <a:p>
            <a:pPr>
              <a:lnSpc>
                <a:spcPct val="120000"/>
              </a:lnSpc>
            </a:pPr>
            <a:r>
              <a:rPr lang="en-US" sz="2400" b="1" dirty="0"/>
              <a:t>Space weather data</a:t>
            </a:r>
            <a:r>
              <a:rPr lang="en-US" sz="2400" dirty="0"/>
              <a:t>:</a:t>
            </a:r>
          </a:p>
          <a:p>
            <a:pPr lvl="1">
              <a:lnSpc>
                <a:spcPct val="120000"/>
              </a:lnSpc>
            </a:pPr>
            <a:r>
              <a:rPr lang="en-US" dirty="0"/>
              <a:t>Time: day of year, hour</a:t>
            </a:r>
          </a:p>
          <a:p>
            <a:pPr lvl="1">
              <a:lnSpc>
                <a:spcPct val="120000"/>
              </a:lnSpc>
            </a:pPr>
            <a:r>
              <a:rPr lang="en-US" dirty="0"/>
              <a:t>Solar activity: F10.7, S10, M10, Y10</a:t>
            </a:r>
          </a:p>
          <a:p>
            <a:pPr lvl="1">
              <a:lnSpc>
                <a:spcPct val="120000"/>
              </a:lnSpc>
            </a:pPr>
            <a:r>
              <a:rPr lang="en-US" dirty="0"/>
              <a:t>Geomagnetic indices: ap, Kp, DSTDTC</a:t>
            </a:r>
          </a:p>
          <a:p>
            <a:pPr lvl="1">
              <a:lnSpc>
                <a:spcPct val="120000"/>
              </a:lnSpc>
            </a:pPr>
            <a:r>
              <a:rPr lang="en-US" dirty="0">
                <a:solidFill>
                  <a:schemeClr val="accent5"/>
                </a:solidFill>
              </a:rPr>
              <a:t>Nonlinear</a:t>
            </a:r>
            <a:r>
              <a:rPr lang="en-US" dirty="0"/>
              <a:t>:  ap</a:t>
            </a:r>
            <a:r>
              <a:rPr lang="en-US" baseline="30000" dirty="0"/>
              <a:t>2</a:t>
            </a:r>
            <a:r>
              <a:rPr lang="en-US" dirty="0"/>
              <a:t>,  ap･F10.7</a:t>
            </a:r>
          </a:p>
          <a:p>
            <a:pPr lvl="1"/>
            <a:endParaRPr lang="en-US" dirty="0"/>
          </a:p>
        </p:txBody>
      </p:sp>
      <p:sp>
        <p:nvSpPr>
          <p:cNvPr id="4" name="Slide Number Placeholder 3">
            <a:extLst>
              <a:ext uri="{FF2B5EF4-FFF2-40B4-BE49-F238E27FC236}">
                <a16:creationId xmlns:a16="http://schemas.microsoft.com/office/drawing/2014/main" id="{B4D3648B-C9F9-B745-A13E-36436A17D1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b="0" i="0" u="none" strike="noStrike" kern="1200" cap="none" spc="0" normalizeH="0" baseline="0" noProof="0" dirty="0">
              <a:ln>
                <a:noFill/>
              </a:ln>
              <a:solidFill>
                <a:schemeClr val="tx1"/>
              </a:solidFill>
              <a:effectLst/>
              <a:uLnTx/>
              <a:uFillTx/>
              <a:ea typeface="+mn-ea"/>
              <a:cs typeface="+mn-cs"/>
            </a:endParaRPr>
          </a:p>
        </p:txBody>
      </p:sp>
      <p:pic>
        <p:nvPicPr>
          <p:cNvPr id="10" name="Picture 9">
            <a:extLst>
              <a:ext uri="{FF2B5EF4-FFF2-40B4-BE49-F238E27FC236}">
                <a16:creationId xmlns:a16="http://schemas.microsoft.com/office/drawing/2014/main" id="{99944E7E-7748-5246-9C97-F4BF2A8AC448}"/>
              </a:ext>
            </a:extLst>
          </p:cNvPr>
          <p:cNvPicPr>
            <a:picLocks noChangeAspect="1"/>
          </p:cNvPicPr>
          <p:nvPr/>
        </p:nvPicPr>
        <p:blipFill>
          <a:blip r:embed="rId2"/>
          <a:stretch>
            <a:fillRect/>
          </a:stretch>
        </p:blipFill>
        <p:spPr>
          <a:xfrm>
            <a:off x="6713358" y="2591232"/>
            <a:ext cx="3766326" cy="3903283"/>
          </a:xfrm>
          <a:prstGeom prst="rect">
            <a:avLst/>
          </a:prstGeom>
        </p:spPr>
      </p:pic>
      <p:pic>
        <p:nvPicPr>
          <p:cNvPr id="6" name="Picture 5">
            <a:extLst>
              <a:ext uri="{FF2B5EF4-FFF2-40B4-BE49-F238E27FC236}">
                <a16:creationId xmlns:a16="http://schemas.microsoft.com/office/drawing/2014/main" id="{AC0EBF94-355B-024A-821F-BC78E5B32BD7}"/>
              </a:ext>
            </a:extLst>
          </p:cNvPr>
          <p:cNvPicPr>
            <a:picLocks noChangeAspect="1"/>
          </p:cNvPicPr>
          <p:nvPr/>
        </p:nvPicPr>
        <p:blipFill>
          <a:blip r:embed="rId3"/>
          <a:stretch>
            <a:fillRect/>
          </a:stretch>
        </p:blipFill>
        <p:spPr>
          <a:xfrm>
            <a:off x="7185116" y="1325446"/>
            <a:ext cx="1971425" cy="379947"/>
          </a:xfrm>
          <a:prstGeom prst="rect">
            <a:avLst/>
          </a:prstGeom>
        </p:spPr>
      </p:pic>
      <p:sp>
        <p:nvSpPr>
          <p:cNvPr id="5" name="TextBox 4">
            <a:extLst>
              <a:ext uri="{FF2B5EF4-FFF2-40B4-BE49-F238E27FC236}">
                <a16:creationId xmlns:a16="http://schemas.microsoft.com/office/drawing/2014/main" id="{76A0F2BF-4631-0741-8738-7F126CFD0DB6}"/>
              </a:ext>
            </a:extLst>
          </p:cNvPr>
          <p:cNvSpPr txBox="1"/>
          <p:nvPr/>
        </p:nvSpPr>
        <p:spPr>
          <a:xfrm>
            <a:off x="6866655" y="1877761"/>
            <a:ext cx="14962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Delicious-SmallCaps" pitchFamily="2" charset="0"/>
                <a:ea typeface="+mn-ea"/>
                <a:cs typeface="+mn-cs"/>
              </a:rPr>
              <a:t>Density data</a:t>
            </a:r>
          </a:p>
        </p:txBody>
      </p:sp>
      <p:sp>
        <p:nvSpPr>
          <p:cNvPr id="8" name="TextBox 7">
            <a:extLst>
              <a:ext uri="{FF2B5EF4-FFF2-40B4-BE49-F238E27FC236}">
                <a16:creationId xmlns:a16="http://schemas.microsoft.com/office/drawing/2014/main" id="{45E949F3-F3B5-2847-B342-4524A49F2205}"/>
              </a:ext>
            </a:extLst>
          </p:cNvPr>
          <p:cNvSpPr txBox="1"/>
          <p:nvPr/>
        </p:nvSpPr>
        <p:spPr>
          <a:xfrm>
            <a:off x="8461661" y="1863906"/>
            <a:ext cx="23829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Delicious-SmallCaps" pitchFamily="2" charset="0"/>
                <a:ea typeface="+mn-ea"/>
                <a:cs typeface="+mn-cs"/>
              </a:rPr>
              <a:t>Space weather inputs</a:t>
            </a:r>
          </a:p>
        </p:txBody>
      </p:sp>
      <p:cxnSp>
        <p:nvCxnSpPr>
          <p:cNvPr id="9" name="Straight Arrow Connector 8">
            <a:extLst>
              <a:ext uri="{FF2B5EF4-FFF2-40B4-BE49-F238E27FC236}">
                <a16:creationId xmlns:a16="http://schemas.microsoft.com/office/drawing/2014/main" id="{35FF137F-07DE-994D-B573-5455710CF050}"/>
              </a:ext>
            </a:extLst>
          </p:cNvPr>
          <p:cNvCxnSpPr/>
          <p:nvPr/>
        </p:nvCxnSpPr>
        <p:spPr>
          <a:xfrm>
            <a:off x="7342909" y="1684003"/>
            <a:ext cx="0" cy="22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C2DC809-5727-044A-B1FE-F72C2622E6E7}"/>
              </a:ext>
            </a:extLst>
          </p:cNvPr>
          <p:cNvCxnSpPr>
            <a:cxnSpLocks/>
          </p:cNvCxnSpPr>
          <p:nvPr/>
        </p:nvCxnSpPr>
        <p:spPr>
          <a:xfrm flipH="1">
            <a:off x="8010521" y="1705393"/>
            <a:ext cx="191367" cy="215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D9AB291-3260-DF42-AF11-ECDBDF39F1A7}"/>
              </a:ext>
            </a:extLst>
          </p:cNvPr>
          <p:cNvCxnSpPr>
            <a:cxnSpLocks/>
          </p:cNvCxnSpPr>
          <p:nvPr/>
        </p:nvCxnSpPr>
        <p:spPr>
          <a:xfrm>
            <a:off x="9047018" y="1697858"/>
            <a:ext cx="109523" cy="193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17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Space weather activity</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47" name="TextBox 46">
            <a:extLst>
              <a:ext uri="{FF2B5EF4-FFF2-40B4-BE49-F238E27FC236}">
                <a16:creationId xmlns:a16="http://schemas.microsoft.com/office/drawing/2014/main" id="{BA6B440E-24AD-462D-ACFD-55B35272F01F}"/>
              </a:ext>
            </a:extLst>
          </p:cNvPr>
          <p:cNvSpPr txBox="1"/>
          <p:nvPr/>
        </p:nvSpPr>
        <p:spPr>
          <a:xfrm>
            <a:off x="1346532" y="6401258"/>
            <a:ext cx="705402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75000"/>
                  </a:schemeClr>
                </a:solidFill>
                <a:effectLst/>
                <a:uLnTx/>
                <a:uFillTx/>
                <a:latin typeface="Corbel" panose="020B0503020204020204"/>
                <a:ea typeface="+mn-ea"/>
                <a:cs typeface="+mn-cs"/>
              </a:rPr>
              <a:t>ESA 2003: Coronal mass ejection (CME) blast and subsequent impact at Earth.</a:t>
            </a:r>
          </a:p>
        </p:txBody>
      </p:sp>
      <p:pic>
        <p:nvPicPr>
          <p:cNvPr id="5130" name="Picture 10" descr="Coronal mass ejection (CME) blast and subsequent impact at Earth">
            <a:extLst>
              <a:ext uri="{FF2B5EF4-FFF2-40B4-BE49-F238E27FC236}">
                <a16:creationId xmlns:a16="http://schemas.microsoft.com/office/drawing/2014/main" id="{E822188A-B7B7-4C0B-944D-49E8D37E2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532" y="1661718"/>
            <a:ext cx="6924812" cy="4739540"/>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7D9EC575-5EF0-41C4-BB93-AE69FC75AA88}"/>
              </a:ext>
            </a:extLst>
          </p:cNvPr>
          <p:cNvGrpSpPr/>
          <p:nvPr/>
        </p:nvGrpSpPr>
        <p:grpSpPr>
          <a:xfrm rot="871740">
            <a:off x="925065" y="3217415"/>
            <a:ext cx="805069" cy="4206"/>
            <a:chOff x="2186609" y="3298006"/>
            <a:chExt cx="805069" cy="4206"/>
          </a:xfrm>
        </p:grpSpPr>
        <p:cxnSp>
          <p:nvCxnSpPr>
            <p:cNvPr id="45" name="Straight Arrow Connector 44">
              <a:extLst>
                <a:ext uri="{FF2B5EF4-FFF2-40B4-BE49-F238E27FC236}">
                  <a16:creationId xmlns:a16="http://schemas.microsoft.com/office/drawing/2014/main" id="{EEC689FB-F843-46C2-A7C8-E27CDD061EBE}"/>
                </a:ext>
              </a:extLst>
            </p:cNvPr>
            <p:cNvCxnSpPr/>
            <p:nvPr/>
          </p:nvCxnSpPr>
          <p:spPr>
            <a:xfrm>
              <a:off x="2196548" y="3302212"/>
              <a:ext cx="79513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B8B4935-C696-4B7E-8877-73B4A4B74E5D}"/>
                </a:ext>
              </a:extLst>
            </p:cNvPr>
            <p:cNvCxnSpPr/>
            <p:nvPr/>
          </p:nvCxnSpPr>
          <p:spPr>
            <a:xfrm>
              <a:off x="2186609" y="3298006"/>
              <a:ext cx="79513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66BAAED8-BA19-4B22-84CC-B2D735964AF3}"/>
              </a:ext>
            </a:extLst>
          </p:cNvPr>
          <p:cNvSpPr txBox="1"/>
          <p:nvPr/>
        </p:nvSpPr>
        <p:spPr>
          <a:xfrm>
            <a:off x="-218376" y="2839499"/>
            <a:ext cx="16669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venir Book" panose="02000503020000020003" pitchFamily="2" charset="0"/>
              </a:rPr>
              <a:t>Solar active region</a:t>
            </a:r>
            <a:endParaRPr kumimoji="0" lang="en-US" sz="1200" b="0" i="0" u="none" strike="noStrike" kern="1200" cap="none" spc="0" normalizeH="0" baseline="0" noProof="0" dirty="0">
              <a:ln>
                <a:noFill/>
              </a:ln>
              <a:effectLst/>
              <a:uLnTx/>
              <a:uFillTx/>
              <a:latin typeface="Avenir Book" panose="02000503020000020003" pitchFamily="2" charset="0"/>
              <a:ea typeface="+mn-ea"/>
              <a:cs typeface="+mn-cs"/>
            </a:endParaRPr>
          </a:p>
        </p:txBody>
      </p:sp>
      <p:grpSp>
        <p:nvGrpSpPr>
          <p:cNvPr id="54" name="Group 53">
            <a:extLst>
              <a:ext uri="{FF2B5EF4-FFF2-40B4-BE49-F238E27FC236}">
                <a16:creationId xmlns:a16="http://schemas.microsoft.com/office/drawing/2014/main" id="{4FF56DD1-835E-4290-91FA-C1823E28A0EF}"/>
              </a:ext>
            </a:extLst>
          </p:cNvPr>
          <p:cNvGrpSpPr/>
          <p:nvPr/>
        </p:nvGrpSpPr>
        <p:grpSpPr>
          <a:xfrm rot="3420944">
            <a:off x="1244931" y="1741319"/>
            <a:ext cx="2180019" cy="1365157"/>
            <a:chOff x="643934" y="2611546"/>
            <a:chExt cx="2126486" cy="1365157"/>
          </a:xfrm>
        </p:grpSpPr>
        <p:cxnSp>
          <p:nvCxnSpPr>
            <p:cNvPr id="55" name="Straight Arrow Connector 54">
              <a:extLst>
                <a:ext uri="{FF2B5EF4-FFF2-40B4-BE49-F238E27FC236}">
                  <a16:creationId xmlns:a16="http://schemas.microsoft.com/office/drawing/2014/main" id="{4C38EE8C-C7B0-47E4-AF26-11F73CD9588D}"/>
                </a:ext>
              </a:extLst>
            </p:cNvPr>
            <p:cNvCxnSpPr>
              <a:cxnSpLocks/>
            </p:cNvCxnSpPr>
            <p:nvPr/>
          </p:nvCxnSpPr>
          <p:spPr>
            <a:xfrm rot="18179056">
              <a:off x="1017276" y="2238204"/>
              <a:ext cx="1365157" cy="211184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D5B97B4-C7AA-4436-A4AF-C3DBE73EE668}"/>
                </a:ext>
              </a:extLst>
            </p:cNvPr>
            <p:cNvCxnSpPr>
              <a:cxnSpLocks/>
            </p:cNvCxnSpPr>
            <p:nvPr/>
          </p:nvCxnSpPr>
          <p:spPr>
            <a:xfrm rot="18179056">
              <a:off x="1146203" y="2307484"/>
              <a:ext cx="1278383" cy="197005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37CCFCE3-9608-4FE3-BB0E-F3EF36907AB4}"/>
              </a:ext>
            </a:extLst>
          </p:cNvPr>
          <p:cNvSpPr txBox="1"/>
          <p:nvPr/>
        </p:nvSpPr>
        <p:spPr>
          <a:xfrm>
            <a:off x="713048" y="1226405"/>
            <a:ext cx="185743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venir Book" panose="02000503020000020003" pitchFamily="2" charset="0"/>
                <a:ea typeface="+mn-ea"/>
                <a:cs typeface="+mn-cs"/>
              </a:rPr>
              <a:t>Solar coronal mass </a:t>
            </a:r>
            <a:r>
              <a:rPr lang="en-US" sz="1200" dirty="0">
                <a:latin typeface="Avenir Book" panose="02000503020000020003" pitchFamily="2" charset="0"/>
              </a:rPr>
              <a:t>ejection</a:t>
            </a:r>
            <a:endParaRPr kumimoji="0" lang="en-US" sz="1200" b="0" i="0" u="none" strike="noStrike" kern="1200" cap="none" spc="0" normalizeH="0" baseline="0" noProof="0" dirty="0">
              <a:ln>
                <a:noFill/>
              </a:ln>
              <a:effectLst/>
              <a:uLnTx/>
              <a:uFillTx/>
              <a:latin typeface="Avenir Book" panose="02000503020000020003" pitchFamily="2" charset="0"/>
              <a:ea typeface="+mn-ea"/>
              <a:cs typeface="+mn-cs"/>
            </a:endParaRPr>
          </a:p>
        </p:txBody>
      </p:sp>
      <p:grpSp>
        <p:nvGrpSpPr>
          <p:cNvPr id="64" name="Group 63">
            <a:extLst>
              <a:ext uri="{FF2B5EF4-FFF2-40B4-BE49-F238E27FC236}">
                <a16:creationId xmlns:a16="http://schemas.microsoft.com/office/drawing/2014/main" id="{00A614C0-4215-4F89-976E-AC89B7001355}"/>
              </a:ext>
            </a:extLst>
          </p:cNvPr>
          <p:cNvGrpSpPr/>
          <p:nvPr/>
        </p:nvGrpSpPr>
        <p:grpSpPr>
          <a:xfrm rot="5400000">
            <a:off x="3783533" y="2016152"/>
            <a:ext cx="2180019" cy="1365157"/>
            <a:chOff x="643934" y="2611546"/>
            <a:chExt cx="2126486" cy="1365157"/>
          </a:xfrm>
        </p:grpSpPr>
        <p:cxnSp>
          <p:nvCxnSpPr>
            <p:cNvPr id="65" name="Straight Arrow Connector 64">
              <a:extLst>
                <a:ext uri="{FF2B5EF4-FFF2-40B4-BE49-F238E27FC236}">
                  <a16:creationId xmlns:a16="http://schemas.microsoft.com/office/drawing/2014/main" id="{615B4363-3B9C-4431-B41B-357BA67CAE59}"/>
                </a:ext>
              </a:extLst>
            </p:cNvPr>
            <p:cNvCxnSpPr>
              <a:cxnSpLocks/>
            </p:cNvCxnSpPr>
            <p:nvPr/>
          </p:nvCxnSpPr>
          <p:spPr>
            <a:xfrm rot="18179056">
              <a:off x="1017276" y="2238204"/>
              <a:ext cx="1365157" cy="211184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E975319-9BC5-4B03-AB00-7B0D632A5C59}"/>
                </a:ext>
              </a:extLst>
            </p:cNvPr>
            <p:cNvCxnSpPr>
              <a:cxnSpLocks/>
            </p:cNvCxnSpPr>
            <p:nvPr/>
          </p:nvCxnSpPr>
          <p:spPr>
            <a:xfrm rot="18179056">
              <a:off x="1146203" y="2307484"/>
              <a:ext cx="1278383" cy="197005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0B37A647-D36C-47E9-92B4-16485D917547}"/>
              </a:ext>
            </a:extLst>
          </p:cNvPr>
          <p:cNvSpPr txBox="1"/>
          <p:nvPr/>
        </p:nvSpPr>
        <p:spPr>
          <a:xfrm>
            <a:off x="3948659" y="1347183"/>
            <a:ext cx="185743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venir Book" panose="02000503020000020003" pitchFamily="2" charset="0"/>
                <a:ea typeface="+mn-ea"/>
                <a:cs typeface="+mn-cs"/>
              </a:rPr>
              <a:t>Solar wind magnetic fields</a:t>
            </a:r>
          </a:p>
        </p:txBody>
      </p:sp>
      <p:grpSp>
        <p:nvGrpSpPr>
          <p:cNvPr id="71" name="Group 70">
            <a:extLst>
              <a:ext uri="{FF2B5EF4-FFF2-40B4-BE49-F238E27FC236}">
                <a16:creationId xmlns:a16="http://schemas.microsoft.com/office/drawing/2014/main" id="{0ABC2667-3A27-4FB4-B1C5-251A0A475600}"/>
              </a:ext>
            </a:extLst>
          </p:cNvPr>
          <p:cNvGrpSpPr/>
          <p:nvPr/>
        </p:nvGrpSpPr>
        <p:grpSpPr>
          <a:xfrm rot="16200000">
            <a:off x="3851146" y="4405055"/>
            <a:ext cx="805069" cy="4206"/>
            <a:chOff x="2186609" y="3298006"/>
            <a:chExt cx="805069" cy="4206"/>
          </a:xfrm>
        </p:grpSpPr>
        <p:cxnSp>
          <p:nvCxnSpPr>
            <p:cNvPr id="72" name="Straight Arrow Connector 71">
              <a:extLst>
                <a:ext uri="{FF2B5EF4-FFF2-40B4-BE49-F238E27FC236}">
                  <a16:creationId xmlns:a16="http://schemas.microsoft.com/office/drawing/2014/main" id="{329543A7-712D-4588-9830-9054931C9C85}"/>
                </a:ext>
              </a:extLst>
            </p:cNvPr>
            <p:cNvCxnSpPr/>
            <p:nvPr/>
          </p:nvCxnSpPr>
          <p:spPr>
            <a:xfrm>
              <a:off x="2196548" y="3302212"/>
              <a:ext cx="79513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5B999F6-4D99-41C7-8E2C-2AB25D245079}"/>
                </a:ext>
              </a:extLst>
            </p:cNvPr>
            <p:cNvCxnSpPr/>
            <p:nvPr/>
          </p:nvCxnSpPr>
          <p:spPr>
            <a:xfrm>
              <a:off x="2186609" y="3298006"/>
              <a:ext cx="79513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9E96EC63-B016-4087-8B7A-952C9C963E45}"/>
              </a:ext>
            </a:extLst>
          </p:cNvPr>
          <p:cNvSpPr txBox="1"/>
          <p:nvPr/>
        </p:nvSpPr>
        <p:spPr>
          <a:xfrm>
            <a:off x="3418128" y="4769002"/>
            <a:ext cx="16669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venir Book" panose="02000503020000020003" pitchFamily="2" charset="0"/>
              </a:rPr>
              <a:t>Solar energy particles</a:t>
            </a:r>
            <a:endParaRPr kumimoji="0" lang="en-US" sz="1200" b="0" i="0" u="none" strike="noStrike" kern="1200" cap="none" spc="0" normalizeH="0" baseline="0" noProof="0" dirty="0">
              <a:ln>
                <a:noFill/>
              </a:ln>
              <a:effectLst/>
              <a:uLnTx/>
              <a:uFillTx/>
              <a:latin typeface="Avenir Book" panose="02000503020000020003" pitchFamily="2" charset="0"/>
              <a:ea typeface="+mn-ea"/>
              <a:cs typeface="+mn-cs"/>
            </a:endParaRPr>
          </a:p>
        </p:txBody>
      </p:sp>
      <p:sp>
        <p:nvSpPr>
          <p:cNvPr id="75" name="TextBox 74">
            <a:extLst>
              <a:ext uri="{FF2B5EF4-FFF2-40B4-BE49-F238E27FC236}">
                <a16:creationId xmlns:a16="http://schemas.microsoft.com/office/drawing/2014/main" id="{64B32BE9-931A-4A66-B9DE-BD6B8DA62E03}"/>
              </a:ext>
            </a:extLst>
          </p:cNvPr>
          <p:cNvSpPr txBox="1"/>
          <p:nvPr/>
        </p:nvSpPr>
        <p:spPr>
          <a:xfrm>
            <a:off x="1346532" y="6601539"/>
            <a:ext cx="705402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75000"/>
                  </a:schemeClr>
                </a:solidFill>
                <a:effectLst/>
                <a:uLnTx/>
                <a:uFillTx/>
                <a:latin typeface="Corbel" panose="020B0503020204020204"/>
                <a:ea typeface="+mn-ea"/>
                <a:cs typeface="+mn-cs"/>
              </a:rPr>
              <a:t>Baker 2015: Resource Letter SW1: Space Weather.</a:t>
            </a:r>
          </a:p>
        </p:txBody>
      </p:sp>
      <p:sp>
        <p:nvSpPr>
          <p:cNvPr id="77" name="TextBox 76">
            <a:extLst>
              <a:ext uri="{FF2B5EF4-FFF2-40B4-BE49-F238E27FC236}">
                <a16:creationId xmlns:a16="http://schemas.microsoft.com/office/drawing/2014/main" id="{4FC75DBF-FC43-46A9-AC55-575DE7C5393E}"/>
              </a:ext>
            </a:extLst>
          </p:cNvPr>
          <p:cNvSpPr txBox="1"/>
          <p:nvPr/>
        </p:nvSpPr>
        <p:spPr>
          <a:xfrm>
            <a:off x="683625" y="1826293"/>
            <a:ext cx="1313180" cy="369332"/>
          </a:xfrm>
          <a:prstGeom prst="rect">
            <a:avLst/>
          </a:prstGeom>
          <a:noFill/>
        </p:spPr>
        <p:txBody>
          <a:bodyPr wrap="square">
            <a:spAutoFit/>
          </a:bodyPr>
          <a:lstStyle/>
          <a:p>
            <a:r>
              <a:rPr kumimoji="0" lang="en-US" sz="1800" b="1" i="0" u="none" strike="noStrike" kern="1200" cap="none" spc="0" normalizeH="0" baseline="0" noProof="0" dirty="0">
                <a:ln>
                  <a:noFill/>
                </a:ln>
                <a:effectLst/>
                <a:uLnTx/>
                <a:uFillTx/>
                <a:latin typeface="Avenir Book" panose="02000503020000020003" pitchFamily="2" charset="0"/>
                <a:ea typeface="+mn-ea"/>
                <a:cs typeface="+mn-cs"/>
              </a:rPr>
              <a:t>Sun</a:t>
            </a:r>
            <a:endParaRPr lang="en-US" b="1" dirty="0"/>
          </a:p>
        </p:txBody>
      </p:sp>
      <p:sp>
        <p:nvSpPr>
          <p:cNvPr id="78" name="TextBox 77">
            <a:extLst>
              <a:ext uri="{FF2B5EF4-FFF2-40B4-BE49-F238E27FC236}">
                <a16:creationId xmlns:a16="http://schemas.microsoft.com/office/drawing/2014/main" id="{64128614-A015-45A8-8FDE-12697A2A241A}"/>
              </a:ext>
            </a:extLst>
          </p:cNvPr>
          <p:cNvSpPr txBox="1"/>
          <p:nvPr/>
        </p:nvSpPr>
        <p:spPr>
          <a:xfrm>
            <a:off x="6527647" y="2125679"/>
            <a:ext cx="1313180" cy="369332"/>
          </a:xfrm>
          <a:prstGeom prst="rect">
            <a:avLst/>
          </a:prstGeom>
          <a:noFill/>
        </p:spPr>
        <p:txBody>
          <a:bodyPr wrap="square">
            <a:spAutoFit/>
          </a:bodyPr>
          <a:lstStyle/>
          <a:p>
            <a:r>
              <a:rPr kumimoji="0" lang="en-US" sz="1800" b="1" i="0" u="none" strike="noStrike" kern="1200" cap="none" spc="0" normalizeH="0" baseline="0" noProof="0" dirty="0">
                <a:ln>
                  <a:noFill/>
                </a:ln>
                <a:effectLst/>
                <a:uLnTx/>
                <a:uFillTx/>
                <a:latin typeface="Avenir Book" panose="02000503020000020003" pitchFamily="2" charset="0"/>
                <a:ea typeface="+mn-ea"/>
                <a:cs typeface="+mn-cs"/>
              </a:rPr>
              <a:t>Earth</a:t>
            </a:r>
            <a:endParaRPr lang="en-US" b="1" dirty="0"/>
          </a:p>
        </p:txBody>
      </p:sp>
      <p:grpSp>
        <p:nvGrpSpPr>
          <p:cNvPr id="79" name="Group 78">
            <a:extLst>
              <a:ext uri="{FF2B5EF4-FFF2-40B4-BE49-F238E27FC236}">
                <a16:creationId xmlns:a16="http://schemas.microsoft.com/office/drawing/2014/main" id="{B5971972-E5CA-4C3E-8E3C-5D9737F7FADB}"/>
              </a:ext>
            </a:extLst>
          </p:cNvPr>
          <p:cNvGrpSpPr/>
          <p:nvPr/>
        </p:nvGrpSpPr>
        <p:grpSpPr>
          <a:xfrm rot="5400000">
            <a:off x="6171726" y="3049799"/>
            <a:ext cx="1101720" cy="6834"/>
            <a:chOff x="2186609" y="3301886"/>
            <a:chExt cx="805069" cy="326"/>
          </a:xfrm>
        </p:grpSpPr>
        <p:cxnSp>
          <p:nvCxnSpPr>
            <p:cNvPr id="80" name="Straight Arrow Connector 79">
              <a:extLst>
                <a:ext uri="{FF2B5EF4-FFF2-40B4-BE49-F238E27FC236}">
                  <a16:creationId xmlns:a16="http://schemas.microsoft.com/office/drawing/2014/main" id="{65BABAE8-F517-4E14-871B-ED3DB56BB4CD}"/>
                </a:ext>
              </a:extLst>
            </p:cNvPr>
            <p:cNvCxnSpPr/>
            <p:nvPr/>
          </p:nvCxnSpPr>
          <p:spPr>
            <a:xfrm>
              <a:off x="2196548" y="3302212"/>
              <a:ext cx="79513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AD51B5A-826D-4184-B7E7-3ED84BD9AFA8}"/>
                </a:ext>
              </a:extLst>
            </p:cNvPr>
            <p:cNvCxnSpPr/>
            <p:nvPr/>
          </p:nvCxnSpPr>
          <p:spPr>
            <a:xfrm>
              <a:off x="2186609" y="3301886"/>
              <a:ext cx="79513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0BD1129D-EA6B-4A55-A2CB-F44D9DDB49E9}"/>
              </a:ext>
            </a:extLst>
          </p:cNvPr>
          <p:cNvGrpSpPr/>
          <p:nvPr/>
        </p:nvGrpSpPr>
        <p:grpSpPr>
          <a:xfrm rot="3538156">
            <a:off x="734690" y="2513854"/>
            <a:ext cx="805069" cy="4206"/>
            <a:chOff x="2186609" y="3298006"/>
            <a:chExt cx="805069" cy="4206"/>
          </a:xfrm>
        </p:grpSpPr>
        <p:cxnSp>
          <p:nvCxnSpPr>
            <p:cNvPr id="83" name="Straight Arrow Connector 82">
              <a:extLst>
                <a:ext uri="{FF2B5EF4-FFF2-40B4-BE49-F238E27FC236}">
                  <a16:creationId xmlns:a16="http://schemas.microsoft.com/office/drawing/2014/main" id="{C1994EA8-DDD8-4652-BDCE-64B50E05CE5D}"/>
                </a:ext>
              </a:extLst>
            </p:cNvPr>
            <p:cNvCxnSpPr/>
            <p:nvPr/>
          </p:nvCxnSpPr>
          <p:spPr>
            <a:xfrm>
              <a:off x="2196548" y="3302212"/>
              <a:ext cx="79513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3519176-03E4-4327-A45D-C8A0B4074366}"/>
                </a:ext>
              </a:extLst>
            </p:cNvPr>
            <p:cNvCxnSpPr/>
            <p:nvPr/>
          </p:nvCxnSpPr>
          <p:spPr>
            <a:xfrm>
              <a:off x="2186609" y="3298006"/>
              <a:ext cx="795130"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Content Placeholder 2">
            <a:extLst>
              <a:ext uri="{FF2B5EF4-FFF2-40B4-BE49-F238E27FC236}">
                <a16:creationId xmlns:a16="http://schemas.microsoft.com/office/drawing/2014/main" id="{8A201B51-2DED-4D44-AAE6-B58E899118ED}"/>
              </a:ext>
            </a:extLst>
          </p:cNvPr>
          <p:cNvSpPr>
            <a:spLocks noGrp="1"/>
          </p:cNvSpPr>
          <p:nvPr>
            <p:ph idx="1"/>
          </p:nvPr>
        </p:nvSpPr>
        <p:spPr>
          <a:xfrm>
            <a:off x="8348921" y="2054983"/>
            <a:ext cx="2573940" cy="4058751"/>
          </a:xfrm>
        </p:spPr>
        <p:txBody>
          <a:bodyPr>
            <a:normAutofit/>
          </a:bodyPr>
          <a:lstStyle/>
          <a:p>
            <a:pPr marL="0" indent="0">
              <a:buNone/>
            </a:pPr>
            <a:r>
              <a:rPr lang="en-US" sz="1850" dirty="0"/>
              <a:t>CMEs bringing solar wind particles and electric fields cause disturbances in Earth’s electric fields.</a:t>
            </a:r>
          </a:p>
          <a:p>
            <a:pPr marL="0" indent="0">
              <a:buNone/>
            </a:pPr>
            <a:r>
              <a:rPr lang="en-US" sz="1850" dirty="0"/>
              <a:t>Joule heating from electric fields causes Earth’s atmospheric </a:t>
            </a:r>
            <a:r>
              <a:rPr lang="en-US" sz="1850" b="1" dirty="0"/>
              <a:t>temperature</a:t>
            </a:r>
            <a:r>
              <a:rPr lang="en-US" sz="1850" dirty="0"/>
              <a:t> and </a:t>
            </a:r>
            <a:r>
              <a:rPr lang="en-US" sz="1850" b="1" dirty="0"/>
              <a:t>density</a:t>
            </a:r>
            <a:r>
              <a:rPr lang="en-US" sz="1850" dirty="0"/>
              <a:t> to rise.</a:t>
            </a:r>
          </a:p>
          <a:p>
            <a:pPr marL="0" indent="0">
              <a:buNone/>
            </a:pPr>
            <a:endParaRPr lang="en-US" sz="1850" dirty="0"/>
          </a:p>
          <a:p>
            <a:pPr marL="0" indent="0">
              <a:buNone/>
            </a:pPr>
            <a:endParaRPr lang="en-US" sz="1850" dirty="0"/>
          </a:p>
        </p:txBody>
      </p:sp>
      <p:grpSp>
        <p:nvGrpSpPr>
          <p:cNvPr id="86" name="Group 85">
            <a:extLst>
              <a:ext uri="{FF2B5EF4-FFF2-40B4-BE49-F238E27FC236}">
                <a16:creationId xmlns:a16="http://schemas.microsoft.com/office/drawing/2014/main" id="{49167392-216B-45B9-8126-9B8C40DEF154}"/>
              </a:ext>
            </a:extLst>
          </p:cNvPr>
          <p:cNvGrpSpPr/>
          <p:nvPr/>
        </p:nvGrpSpPr>
        <p:grpSpPr>
          <a:xfrm rot="6709080">
            <a:off x="6904452" y="1794831"/>
            <a:ext cx="1306293" cy="1365157"/>
            <a:chOff x="643934" y="2611546"/>
            <a:chExt cx="2126486" cy="1365157"/>
          </a:xfrm>
        </p:grpSpPr>
        <p:cxnSp>
          <p:nvCxnSpPr>
            <p:cNvPr id="87" name="Straight Arrow Connector 86">
              <a:extLst>
                <a:ext uri="{FF2B5EF4-FFF2-40B4-BE49-F238E27FC236}">
                  <a16:creationId xmlns:a16="http://schemas.microsoft.com/office/drawing/2014/main" id="{82AC70B8-B536-49B9-9AAA-4A70808A3E77}"/>
                </a:ext>
              </a:extLst>
            </p:cNvPr>
            <p:cNvCxnSpPr>
              <a:cxnSpLocks/>
            </p:cNvCxnSpPr>
            <p:nvPr/>
          </p:nvCxnSpPr>
          <p:spPr>
            <a:xfrm rot="18179056">
              <a:off x="1017276" y="2238204"/>
              <a:ext cx="1365157" cy="211184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9BAA67B-783B-4F88-A826-57C7D468C7A5}"/>
                </a:ext>
              </a:extLst>
            </p:cNvPr>
            <p:cNvCxnSpPr>
              <a:cxnSpLocks/>
            </p:cNvCxnSpPr>
            <p:nvPr/>
          </p:nvCxnSpPr>
          <p:spPr>
            <a:xfrm rot="18179056">
              <a:off x="1146203" y="2307484"/>
              <a:ext cx="1278383" cy="197005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8217BC94-2F0B-47E2-B72B-5A4FB4C3DDA5}"/>
              </a:ext>
            </a:extLst>
          </p:cNvPr>
          <p:cNvSpPr txBox="1"/>
          <p:nvPr/>
        </p:nvSpPr>
        <p:spPr>
          <a:xfrm>
            <a:off x="6774878" y="1344204"/>
            <a:ext cx="185743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venir Book" panose="02000503020000020003" pitchFamily="2" charset="0"/>
                <a:ea typeface="+mn-ea"/>
                <a:cs typeface="+mn-cs"/>
              </a:rPr>
              <a:t>Earth’s magnetosphere</a:t>
            </a:r>
          </a:p>
        </p:txBody>
      </p:sp>
    </p:spTree>
    <p:extLst>
      <p:ext uri="{BB962C8B-B14F-4D97-AF65-F5344CB8AC3E}">
        <p14:creationId xmlns:p14="http://schemas.microsoft.com/office/powerpoint/2010/main" val="1895403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Space weather activity</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b="0" i="0" u="none" strike="noStrike" kern="1200" cap="none" spc="0" normalizeH="0" baseline="0" noProof="0" dirty="0">
              <a:ln>
                <a:noFill/>
              </a:ln>
              <a:solidFill>
                <a:schemeClr val="tx1"/>
              </a:solidFill>
              <a:effectLst/>
              <a:uLnTx/>
              <a:uFillTx/>
              <a:ea typeface="+mn-ea"/>
              <a:cs typeface="+mn-cs"/>
            </a:endParaRPr>
          </a:p>
        </p:txBody>
      </p:sp>
      <p:pic>
        <p:nvPicPr>
          <p:cNvPr id="7" name="Picture 6">
            <a:extLst>
              <a:ext uri="{FF2B5EF4-FFF2-40B4-BE49-F238E27FC236}">
                <a16:creationId xmlns:a16="http://schemas.microsoft.com/office/drawing/2014/main" id="{E498DF4F-ABA1-F1CB-40EE-8212BF1940A3}"/>
              </a:ext>
            </a:extLst>
          </p:cNvPr>
          <p:cNvPicPr>
            <a:picLocks noChangeAspect="1"/>
          </p:cNvPicPr>
          <p:nvPr/>
        </p:nvPicPr>
        <p:blipFill>
          <a:blip r:embed="rId3"/>
          <a:stretch>
            <a:fillRect/>
          </a:stretch>
        </p:blipFill>
        <p:spPr>
          <a:xfrm>
            <a:off x="2090176" y="1019175"/>
            <a:ext cx="8001000" cy="5838825"/>
          </a:xfrm>
          <a:prstGeom prst="rect">
            <a:avLst/>
          </a:prstGeom>
        </p:spPr>
      </p:pic>
    </p:spTree>
    <p:extLst>
      <p:ext uri="{BB962C8B-B14F-4D97-AF65-F5344CB8AC3E}">
        <p14:creationId xmlns:p14="http://schemas.microsoft.com/office/powerpoint/2010/main" val="3729454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Atmospheric Density Modeling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b="0" i="0" u="none" strike="noStrike" kern="1200" cap="none" spc="0" normalizeH="0" baseline="0" noProof="0" dirty="0">
              <a:ln>
                <a:noFill/>
              </a:ln>
              <a:solidFill>
                <a:schemeClr val="tx1"/>
              </a:solidFill>
              <a:effectLst/>
              <a:uLnTx/>
              <a:uFillTx/>
              <a:ea typeface="+mn-ea"/>
              <a:cs typeface="+mn-cs"/>
            </a:endParaRPr>
          </a:p>
        </p:txBody>
      </p:sp>
      <p:cxnSp>
        <p:nvCxnSpPr>
          <p:cNvPr id="9" name="Straight Arrow Connector 8">
            <a:extLst>
              <a:ext uri="{FF2B5EF4-FFF2-40B4-BE49-F238E27FC236}">
                <a16:creationId xmlns:a16="http://schemas.microsoft.com/office/drawing/2014/main" id="{505D888A-258B-EE12-8867-D5488D086F7E}"/>
              </a:ext>
            </a:extLst>
          </p:cNvPr>
          <p:cNvCxnSpPr/>
          <p:nvPr/>
        </p:nvCxnSpPr>
        <p:spPr>
          <a:xfrm>
            <a:off x="1360339" y="6333718"/>
            <a:ext cx="91710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15B266-C6FB-6DBC-2AE0-05DEB0EDDE87}"/>
              </a:ext>
            </a:extLst>
          </p:cNvPr>
          <p:cNvCxnSpPr>
            <a:cxnSpLocks/>
          </p:cNvCxnSpPr>
          <p:nvPr/>
        </p:nvCxnSpPr>
        <p:spPr>
          <a:xfrm flipV="1">
            <a:off x="1360339" y="1425167"/>
            <a:ext cx="0" cy="4908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F9F1F73-9AB1-D2B8-68EF-ADE0ACC1AB8F}"/>
              </a:ext>
            </a:extLst>
          </p:cNvPr>
          <p:cNvSpPr txBox="1"/>
          <p:nvPr/>
        </p:nvSpPr>
        <p:spPr>
          <a:xfrm>
            <a:off x="8710463" y="6427671"/>
            <a:ext cx="3145206" cy="338554"/>
          </a:xfrm>
          <a:prstGeom prst="rect">
            <a:avLst/>
          </a:prstGeom>
          <a:noFill/>
        </p:spPr>
        <p:txBody>
          <a:bodyPr wrap="square">
            <a:spAutoFit/>
          </a:bodyPr>
          <a:lstStyle/>
          <a:p>
            <a:pPr>
              <a:spcBef>
                <a:spcPts val="1200"/>
              </a:spcBef>
            </a:pPr>
            <a:r>
              <a:rPr lang="en-US" sz="1600" dirty="0"/>
              <a:t>Computational Efficiency</a:t>
            </a:r>
          </a:p>
        </p:txBody>
      </p:sp>
      <p:sp>
        <p:nvSpPr>
          <p:cNvPr id="14" name="TextBox 13">
            <a:extLst>
              <a:ext uri="{FF2B5EF4-FFF2-40B4-BE49-F238E27FC236}">
                <a16:creationId xmlns:a16="http://schemas.microsoft.com/office/drawing/2014/main" id="{460DD9B7-18EA-1628-8DB0-50D603C35B86}"/>
              </a:ext>
            </a:extLst>
          </p:cNvPr>
          <p:cNvSpPr txBox="1"/>
          <p:nvPr/>
        </p:nvSpPr>
        <p:spPr>
          <a:xfrm>
            <a:off x="92730" y="1280455"/>
            <a:ext cx="3145206" cy="338554"/>
          </a:xfrm>
          <a:prstGeom prst="rect">
            <a:avLst/>
          </a:prstGeom>
          <a:noFill/>
        </p:spPr>
        <p:txBody>
          <a:bodyPr wrap="square">
            <a:spAutoFit/>
          </a:bodyPr>
          <a:lstStyle/>
          <a:p>
            <a:pPr>
              <a:spcBef>
                <a:spcPts val="1200"/>
              </a:spcBef>
            </a:pPr>
            <a:r>
              <a:rPr lang="en-US" sz="1600" dirty="0"/>
              <a:t>Fidelity</a:t>
            </a:r>
          </a:p>
        </p:txBody>
      </p:sp>
      <p:sp>
        <p:nvSpPr>
          <p:cNvPr id="17" name="TextBox 16">
            <a:extLst>
              <a:ext uri="{FF2B5EF4-FFF2-40B4-BE49-F238E27FC236}">
                <a16:creationId xmlns:a16="http://schemas.microsoft.com/office/drawing/2014/main" id="{DBCC6378-EAF2-B9D0-4363-31FCBD3CA046}"/>
              </a:ext>
            </a:extLst>
          </p:cNvPr>
          <p:cNvSpPr txBox="1"/>
          <p:nvPr/>
        </p:nvSpPr>
        <p:spPr>
          <a:xfrm>
            <a:off x="1163465" y="1414521"/>
            <a:ext cx="2843546" cy="369332"/>
          </a:xfrm>
          <a:prstGeom prst="rect">
            <a:avLst/>
          </a:prstGeom>
          <a:noFill/>
        </p:spPr>
        <p:txBody>
          <a:bodyPr wrap="square">
            <a:spAutoFit/>
          </a:bodyPr>
          <a:lstStyle/>
          <a:p>
            <a:pPr algn="ctr">
              <a:spcBef>
                <a:spcPts val="1200"/>
              </a:spcBef>
            </a:pPr>
            <a:r>
              <a:rPr lang="en-US" b="1" dirty="0">
                <a:solidFill>
                  <a:srgbClr val="00B0F0"/>
                </a:solidFill>
              </a:rPr>
              <a:t>Physics-based Models</a:t>
            </a:r>
          </a:p>
        </p:txBody>
      </p:sp>
      <p:sp>
        <p:nvSpPr>
          <p:cNvPr id="23" name="TextBox 22">
            <a:extLst>
              <a:ext uri="{FF2B5EF4-FFF2-40B4-BE49-F238E27FC236}">
                <a16:creationId xmlns:a16="http://schemas.microsoft.com/office/drawing/2014/main" id="{E285F387-5172-60A8-9E78-AB66759868B5}"/>
              </a:ext>
            </a:extLst>
          </p:cNvPr>
          <p:cNvSpPr txBox="1"/>
          <p:nvPr/>
        </p:nvSpPr>
        <p:spPr>
          <a:xfrm>
            <a:off x="1813408" y="2314450"/>
            <a:ext cx="1798396" cy="369332"/>
          </a:xfrm>
          <a:prstGeom prst="rect">
            <a:avLst/>
          </a:prstGeom>
          <a:noFill/>
        </p:spPr>
        <p:txBody>
          <a:bodyPr wrap="square">
            <a:spAutoFit/>
          </a:bodyPr>
          <a:lstStyle/>
          <a:p>
            <a:r>
              <a:rPr lang="en-US" dirty="0">
                <a:solidFill>
                  <a:srgbClr val="00B0F0"/>
                </a:solidFill>
              </a:rPr>
              <a:t>TIEGCM</a:t>
            </a:r>
          </a:p>
        </p:txBody>
      </p:sp>
      <p:sp>
        <p:nvSpPr>
          <p:cNvPr id="28" name="Oval 27">
            <a:extLst>
              <a:ext uri="{FF2B5EF4-FFF2-40B4-BE49-F238E27FC236}">
                <a16:creationId xmlns:a16="http://schemas.microsoft.com/office/drawing/2014/main" id="{6144C992-C13A-FD7D-00C0-89611674163A}"/>
              </a:ext>
            </a:extLst>
          </p:cNvPr>
          <p:cNvSpPr/>
          <p:nvPr/>
        </p:nvSpPr>
        <p:spPr>
          <a:xfrm>
            <a:off x="2320137" y="2184011"/>
            <a:ext cx="121265" cy="112423"/>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8" name="TextBox 37">
            <a:extLst>
              <a:ext uri="{FF2B5EF4-FFF2-40B4-BE49-F238E27FC236}">
                <a16:creationId xmlns:a16="http://schemas.microsoft.com/office/drawing/2014/main" id="{2E8FDF79-C3E7-AD6D-C102-7C8D5A657B5B}"/>
              </a:ext>
            </a:extLst>
          </p:cNvPr>
          <p:cNvSpPr txBox="1"/>
          <p:nvPr/>
        </p:nvSpPr>
        <p:spPr>
          <a:xfrm>
            <a:off x="4007011" y="1627422"/>
            <a:ext cx="1416044" cy="1169551"/>
          </a:xfrm>
          <a:prstGeom prst="rect">
            <a:avLst/>
          </a:prstGeom>
          <a:noFill/>
        </p:spPr>
        <p:txBody>
          <a:bodyPr wrap="square">
            <a:spAutoFit/>
          </a:bodyPr>
          <a:lstStyle/>
          <a:p>
            <a:pPr lvl="0"/>
            <a:r>
              <a:rPr lang="en-US" sz="1400" b="0" dirty="0">
                <a:solidFill>
                  <a:srgbClr val="FF0000"/>
                </a:solidFill>
              </a:rPr>
              <a:t>- Require parallel resources for real-time evaluation</a:t>
            </a:r>
            <a:endParaRPr lang="en-US" sz="1400" dirty="0"/>
          </a:p>
        </p:txBody>
      </p:sp>
      <p:pic>
        <p:nvPicPr>
          <p:cNvPr id="5" name="Picture 4">
            <a:extLst>
              <a:ext uri="{FF2B5EF4-FFF2-40B4-BE49-F238E27FC236}">
                <a16:creationId xmlns:a16="http://schemas.microsoft.com/office/drawing/2014/main" id="{3E1C30AF-DD31-5491-97A1-9EDA61B73399}"/>
              </a:ext>
            </a:extLst>
          </p:cNvPr>
          <p:cNvPicPr>
            <a:picLocks noChangeAspect="1"/>
          </p:cNvPicPr>
          <p:nvPr/>
        </p:nvPicPr>
        <p:blipFill>
          <a:blip r:embed="rId3"/>
          <a:stretch>
            <a:fillRect/>
          </a:stretch>
        </p:blipFill>
        <p:spPr>
          <a:xfrm>
            <a:off x="1391118" y="2817855"/>
            <a:ext cx="3207908" cy="893631"/>
          </a:xfrm>
          <a:prstGeom prst="rect">
            <a:avLst/>
          </a:prstGeom>
        </p:spPr>
      </p:pic>
      <p:sp>
        <p:nvSpPr>
          <p:cNvPr id="6" name="TextBox 5">
            <a:extLst>
              <a:ext uri="{FF2B5EF4-FFF2-40B4-BE49-F238E27FC236}">
                <a16:creationId xmlns:a16="http://schemas.microsoft.com/office/drawing/2014/main" id="{E4080052-7C62-DC91-8475-E2FCB057751D}"/>
              </a:ext>
            </a:extLst>
          </p:cNvPr>
          <p:cNvSpPr txBox="1"/>
          <p:nvPr/>
        </p:nvSpPr>
        <p:spPr>
          <a:xfrm>
            <a:off x="1360339" y="3611414"/>
            <a:ext cx="33105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75000"/>
                  </a:schemeClr>
                </a:solidFill>
                <a:effectLst/>
                <a:uLnTx/>
                <a:uFillTx/>
                <a:latin typeface="Corbel" panose="020B0503020204020204"/>
                <a:ea typeface="+mn-ea"/>
                <a:cs typeface="+mn-cs"/>
              </a:rPr>
              <a:t>High Altitude Observatory 2018: TIEGCM V1.94 Model Description.</a:t>
            </a:r>
          </a:p>
        </p:txBody>
      </p:sp>
    </p:spTree>
    <p:extLst>
      <p:ext uri="{BB962C8B-B14F-4D97-AF65-F5344CB8AC3E}">
        <p14:creationId xmlns:p14="http://schemas.microsoft.com/office/powerpoint/2010/main" val="226467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animBg="1"/>
      <p:bldP spid="38"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Atmospheric Density Modeling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b="0" i="0" u="none" strike="noStrike" kern="1200" cap="none" spc="0" normalizeH="0" baseline="0" noProof="0" dirty="0">
              <a:ln>
                <a:noFill/>
              </a:ln>
              <a:solidFill>
                <a:schemeClr val="tx1"/>
              </a:solidFill>
              <a:effectLst/>
              <a:uLnTx/>
              <a:uFillTx/>
              <a:ea typeface="+mn-ea"/>
              <a:cs typeface="+mn-cs"/>
            </a:endParaRPr>
          </a:p>
        </p:txBody>
      </p:sp>
      <p:cxnSp>
        <p:nvCxnSpPr>
          <p:cNvPr id="9" name="Straight Arrow Connector 8">
            <a:extLst>
              <a:ext uri="{FF2B5EF4-FFF2-40B4-BE49-F238E27FC236}">
                <a16:creationId xmlns:a16="http://schemas.microsoft.com/office/drawing/2014/main" id="{505D888A-258B-EE12-8867-D5488D086F7E}"/>
              </a:ext>
            </a:extLst>
          </p:cNvPr>
          <p:cNvCxnSpPr/>
          <p:nvPr/>
        </p:nvCxnSpPr>
        <p:spPr>
          <a:xfrm>
            <a:off x="1360339" y="6333718"/>
            <a:ext cx="91710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15B266-C6FB-6DBC-2AE0-05DEB0EDDE87}"/>
              </a:ext>
            </a:extLst>
          </p:cNvPr>
          <p:cNvCxnSpPr>
            <a:cxnSpLocks/>
          </p:cNvCxnSpPr>
          <p:nvPr/>
        </p:nvCxnSpPr>
        <p:spPr>
          <a:xfrm flipV="1">
            <a:off x="1360339" y="1425167"/>
            <a:ext cx="0" cy="4908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F9F1F73-9AB1-D2B8-68EF-ADE0ACC1AB8F}"/>
              </a:ext>
            </a:extLst>
          </p:cNvPr>
          <p:cNvSpPr txBox="1"/>
          <p:nvPr/>
        </p:nvSpPr>
        <p:spPr>
          <a:xfrm>
            <a:off x="8710463" y="6427671"/>
            <a:ext cx="3145206" cy="338554"/>
          </a:xfrm>
          <a:prstGeom prst="rect">
            <a:avLst/>
          </a:prstGeom>
          <a:noFill/>
        </p:spPr>
        <p:txBody>
          <a:bodyPr wrap="square">
            <a:spAutoFit/>
          </a:bodyPr>
          <a:lstStyle/>
          <a:p>
            <a:pPr>
              <a:spcBef>
                <a:spcPts val="1200"/>
              </a:spcBef>
            </a:pPr>
            <a:r>
              <a:rPr lang="en-US" sz="1600" dirty="0"/>
              <a:t>Computational Efficiency</a:t>
            </a:r>
          </a:p>
        </p:txBody>
      </p:sp>
      <p:sp>
        <p:nvSpPr>
          <p:cNvPr id="14" name="TextBox 13">
            <a:extLst>
              <a:ext uri="{FF2B5EF4-FFF2-40B4-BE49-F238E27FC236}">
                <a16:creationId xmlns:a16="http://schemas.microsoft.com/office/drawing/2014/main" id="{460DD9B7-18EA-1628-8DB0-50D603C35B86}"/>
              </a:ext>
            </a:extLst>
          </p:cNvPr>
          <p:cNvSpPr txBox="1"/>
          <p:nvPr/>
        </p:nvSpPr>
        <p:spPr>
          <a:xfrm>
            <a:off x="92730" y="1280455"/>
            <a:ext cx="3145206" cy="338554"/>
          </a:xfrm>
          <a:prstGeom prst="rect">
            <a:avLst/>
          </a:prstGeom>
          <a:noFill/>
        </p:spPr>
        <p:txBody>
          <a:bodyPr wrap="square">
            <a:spAutoFit/>
          </a:bodyPr>
          <a:lstStyle/>
          <a:p>
            <a:pPr>
              <a:spcBef>
                <a:spcPts val="1200"/>
              </a:spcBef>
            </a:pPr>
            <a:r>
              <a:rPr lang="en-US" sz="1600" dirty="0"/>
              <a:t>Fidelity</a:t>
            </a:r>
          </a:p>
        </p:txBody>
      </p:sp>
      <p:sp>
        <p:nvSpPr>
          <p:cNvPr id="17" name="TextBox 16">
            <a:extLst>
              <a:ext uri="{FF2B5EF4-FFF2-40B4-BE49-F238E27FC236}">
                <a16:creationId xmlns:a16="http://schemas.microsoft.com/office/drawing/2014/main" id="{DBCC6378-EAF2-B9D0-4363-31FCBD3CA046}"/>
              </a:ext>
            </a:extLst>
          </p:cNvPr>
          <p:cNvSpPr txBox="1"/>
          <p:nvPr/>
        </p:nvSpPr>
        <p:spPr>
          <a:xfrm>
            <a:off x="1163465" y="1414521"/>
            <a:ext cx="2843546" cy="369332"/>
          </a:xfrm>
          <a:prstGeom prst="rect">
            <a:avLst/>
          </a:prstGeom>
          <a:noFill/>
        </p:spPr>
        <p:txBody>
          <a:bodyPr wrap="square">
            <a:spAutoFit/>
          </a:bodyPr>
          <a:lstStyle/>
          <a:p>
            <a:pPr algn="ctr">
              <a:spcBef>
                <a:spcPts val="1200"/>
              </a:spcBef>
            </a:pPr>
            <a:r>
              <a:rPr lang="en-US" b="1" dirty="0">
                <a:solidFill>
                  <a:srgbClr val="00B0F0"/>
                </a:solidFill>
              </a:rPr>
              <a:t>Physics-based Models</a:t>
            </a:r>
          </a:p>
        </p:txBody>
      </p:sp>
      <p:sp>
        <p:nvSpPr>
          <p:cNvPr id="18" name="TextBox 17">
            <a:extLst>
              <a:ext uri="{FF2B5EF4-FFF2-40B4-BE49-F238E27FC236}">
                <a16:creationId xmlns:a16="http://schemas.microsoft.com/office/drawing/2014/main" id="{B1293BE5-7C3F-CB6C-593A-26AA244998F4}"/>
              </a:ext>
            </a:extLst>
          </p:cNvPr>
          <p:cNvSpPr txBox="1"/>
          <p:nvPr/>
        </p:nvSpPr>
        <p:spPr>
          <a:xfrm>
            <a:off x="4253813" y="2353578"/>
            <a:ext cx="2843546" cy="369332"/>
          </a:xfrm>
          <a:prstGeom prst="rect">
            <a:avLst/>
          </a:prstGeom>
          <a:noFill/>
        </p:spPr>
        <p:txBody>
          <a:bodyPr wrap="square">
            <a:spAutoFit/>
          </a:bodyPr>
          <a:lstStyle/>
          <a:p>
            <a:pPr algn="ctr">
              <a:spcBef>
                <a:spcPts val="1200"/>
              </a:spcBef>
            </a:pPr>
            <a:r>
              <a:rPr lang="en-US" b="1" dirty="0">
                <a:solidFill>
                  <a:srgbClr val="FFC000"/>
                </a:solidFill>
              </a:rPr>
              <a:t>Empirical Models</a:t>
            </a:r>
          </a:p>
        </p:txBody>
      </p:sp>
      <p:sp>
        <p:nvSpPr>
          <p:cNvPr id="22" name="TextBox 21">
            <a:extLst>
              <a:ext uri="{FF2B5EF4-FFF2-40B4-BE49-F238E27FC236}">
                <a16:creationId xmlns:a16="http://schemas.microsoft.com/office/drawing/2014/main" id="{5CFEF045-1879-C12D-89A2-D028216576E2}"/>
              </a:ext>
            </a:extLst>
          </p:cNvPr>
          <p:cNvSpPr txBox="1"/>
          <p:nvPr/>
        </p:nvSpPr>
        <p:spPr>
          <a:xfrm>
            <a:off x="3750109" y="3380687"/>
            <a:ext cx="1798396" cy="369332"/>
          </a:xfrm>
          <a:prstGeom prst="rect">
            <a:avLst/>
          </a:prstGeom>
          <a:noFill/>
        </p:spPr>
        <p:txBody>
          <a:bodyPr wrap="square">
            <a:spAutoFit/>
          </a:bodyPr>
          <a:lstStyle/>
          <a:p>
            <a:r>
              <a:rPr lang="en-US" dirty="0">
                <a:solidFill>
                  <a:srgbClr val="FFC000"/>
                </a:solidFill>
              </a:rPr>
              <a:t>NRLMSISE-00</a:t>
            </a:r>
          </a:p>
        </p:txBody>
      </p:sp>
      <p:sp>
        <p:nvSpPr>
          <p:cNvPr id="23" name="TextBox 22">
            <a:extLst>
              <a:ext uri="{FF2B5EF4-FFF2-40B4-BE49-F238E27FC236}">
                <a16:creationId xmlns:a16="http://schemas.microsoft.com/office/drawing/2014/main" id="{E285F387-5172-60A8-9E78-AB66759868B5}"/>
              </a:ext>
            </a:extLst>
          </p:cNvPr>
          <p:cNvSpPr txBox="1"/>
          <p:nvPr/>
        </p:nvSpPr>
        <p:spPr>
          <a:xfrm>
            <a:off x="1813408" y="2314450"/>
            <a:ext cx="1798396" cy="369332"/>
          </a:xfrm>
          <a:prstGeom prst="rect">
            <a:avLst/>
          </a:prstGeom>
          <a:noFill/>
        </p:spPr>
        <p:txBody>
          <a:bodyPr wrap="square">
            <a:spAutoFit/>
          </a:bodyPr>
          <a:lstStyle/>
          <a:p>
            <a:r>
              <a:rPr lang="en-US" dirty="0">
                <a:solidFill>
                  <a:srgbClr val="00B0F0"/>
                </a:solidFill>
              </a:rPr>
              <a:t>TIEGCM</a:t>
            </a:r>
          </a:p>
        </p:txBody>
      </p:sp>
      <p:sp>
        <p:nvSpPr>
          <p:cNvPr id="24" name="TextBox 23">
            <a:extLst>
              <a:ext uri="{FF2B5EF4-FFF2-40B4-BE49-F238E27FC236}">
                <a16:creationId xmlns:a16="http://schemas.microsoft.com/office/drawing/2014/main" id="{B4E99BB6-7654-1577-0005-D5585AB6679F}"/>
              </a:ext>
            </a:extLst>
          </p:cNvPr>
          <p:cNvSpPr txBox="1"/>
          <p:nvPr/>
        </p:nvSpPr>
        <p:spPr>
          <a:xfrm>
            <a:off x="6144682" y="3362218"/>
            <a:ext cx="1798396" cy="369332"/>
          </a:xfrm>
          <a:prstGeom prst="rect">
            <a:avLst/>
          </a:prstGeom>
          <a:noFill/>
        </p:spPr>
        <p:txBody>
          <a:bodyPr wrap="square">
            <a:spAutoFit/>
          </a:bodyPr>
          <a:lstStyle/>
          <a:p>
            <a:r>
              <a:rPr lang="en-US" dirty="0">
                <a:solidFill>
                  <a:srgbClr val="FFC000"/>
                </a:solidFill>
              </a:rPr>
              <a:t>JB2008</a:t>
            </a:r>
          </a:p>
        </p:txBody>
      </p:sp>
      <p:sp>
        <p:nvSpPr>
          <p:cNvPr id="28" name="Oval 27">
            <a:extLst>
              <a:ext uri="{FF2B5EF4-FFF2-40B4-BE49-F238E27FC236}">
                <a16:creationId xmlns:a16="http://schemas.microsoft.com/office/drawing/2014/main" id="{6144C992-C13A-FD7D-00C0-89611674163A}"/>
              </a:ext>
            </a:extLst>
          </p:cNvPr>
          <p:cNvSpPr/>
          <p:nvPr/>
        </p:nvSpPr>
        <p:spPr>
          <a:xfrm>
            <a:off x="2320137" y="2184011"/>
            <a:ext cx="121265" cy="112423"/>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1" name="Oval 30">
            <a:extLst>
              <a:ext uri="{FF2B5EF4-FFF2-40B4-BE49-F238E27FC236}">
                <a16:creationId xmlns:a16="http://schemas.microsoft.com/office/drawing/2014/main" id="{2C7FBE7F-F6C2-8302-072D-C8964684F110}"/>
              </a:ext>
            </a:extLst>
          </p:cNvPr>
          <p:cNvSpPr/>
          <p:nvPr/>
        </p:nvSpPr>
        <p:spPr>
          <a:xfrm>
            <a:off x="4528042" y="3174312"/>
            <a:ext cx="121265" cy="112423"/>
          </a:xfrm>
          <a:prstGeom prst="ellipse">
            <a:avLst/>
          </a:prstGeom>
          <a:solidFill>
            <a:srgbClr val="FFC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2" name="Oval 31">
            <a:extLst>
              <a:ext uri="{FF2B5EF4-FFF2-40B4-BE49-F238E27FC236}">
                <a16:creationId xmlns:a16="http://schemas.microsoft.com/office/drawing/2014/main" id="{976248E1-AE06-D51D-8B9C-DB9B3675215B}"/>
              </a:ext>
            </a:extLst>
          </p:cNvPr>
          <p:cNvSpPr/>
          <p:nvPr/>
        </p:nvSpPr>
        <p:spPr>
          <a:xfrm>
            <a:off x="6500233" y="3174311"/>
            <a:ext cx="121265" cy="112423"/>
          </a:xfrm>
          <a:prstGeom prst="ellipse">
            <a:avLst/>
          </a:prstGeom>
          <a:solidFill>
            <a:srgbClr val="FFC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9" name="TextBox 38">
            <a:extLst>
              <a:ext uri="{FF2B5EF4-FFF2-40B4-BE49-F238E27FC236}">
                <a16:creationId xmlns:a16="http://schemas.microsoft.com/office/drawing/2014/main" id="{8F5C8C74-D078-C75D-5E5A-06FFD8278A8A}"/>
              </a:ext>
            </a:extLst>
          </p:cNvPr>
          <p:cNvSpPr txBox="1"/>
          <p:nvPr/>
        </p:nvSpPr>
        <p:spPr>
          <a:xfrm>
            <a:off x="6980102" y="2398153"/>
            <a:ext cx="1416044" cy="738664"/>
          </a:xfrm>
          <a:prstGeom prst="rect">
            <a:avLst/>
          </a:prstGeom>
          <a:noFill/>
        </p:spPr>
        <p:txBody>
          <a:bodyPr wrap="square">
            <a:spAutoFit/>
          </a:bodyPr>
          <a:lstStyle/>
          <a:p>
            <a:pPr lvl="0"/>
            <a:r>
              <a:rPr lang="en-US" sz="1400" b="0" dirty="0">
                <a:solidFill>
                  <a:srgbClr val="FF0000"/>
                </a:solidFill>
              </a:rPr>
              <a:t>- Limited forecasting ability</a:t>
            </a:r>
            <a:endParaRPr lang="en-US" sz="1400" dirty="0"/>
          </a:p>
        </p:txBody>
      </p:sp>
      <p:pic>
        <p:nvPicPr>
          <p:cNvPr id="6" name="Picture 5">
            <a:extLst>
              <a:ext uri="{FF2B5EF4-FFF2-40B4-BE49-F238E27FC236}">
                <a16:creationId xmlns:a16="http://schemas.microsoft.com/office/drawing/2014/main" id="{963EB517-6338-8391-CAF7-6A560C479A23}"/>
              </a:ext>
            </a:extLst>
          </p:cNvPr>
          <p:cNvPicPr>
            <a:picLocks noChangeAspect="1"/>
          </p:cNvPicPr>
          <p:nvPr/>
        </p:nvPicPr>
        <p:blipFill rotWithShape="1">
          <a:blip r:embed="rId3"/>
          <a:srcRect l="3536" t="953" b="77089"/>
          <a:stretch/>
        </p:blipFill>
        <p:spPr>
          <a:xfrm>
            <a:off x="2230858" y="4335901"/>
            <a:ext cx="6635294" cy="1186151"/>
          </a:xfrm>
          <a:prstGeom prst="rect">
            <a:avLst/>
          </a:prstGeom>
        </p:spPr>
      </p:pic>
      <p:sp>
        <p:nvSpPr>
          <p:cNvPr id="7" name="TextBox 6">
            <a:extLst>
              <a:ext uri="{FF2B5EF4-FFF2-40B4-BE49-F238E27FC236}">
                <a16:creationId xmlns:a16="http://schemas.microsoft.com/office/drawing/2014/main" id="{5D14A83A-81E3-5698-8B6B-E08012C31DAD}"/>
              </a:ext>
            </a:extLst>
          </p:cNvPr>
          <p:cNvSpPr txBox="1"/>
          <p:nvPr/>
        </p:nvSpPr>
        <p:spPr>
          <a:xfrm>
            <a:off x="2157621" y="5577545"/>
            <a:ext cx="70976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chemeClr val="tx2">
                    <a:lumMod val="75000"/>
                  </a:schemeClr>
                </a:solidFill>
                <a:effectLst/>
                <a:uLnTx/>
                <a:uFillTx/>
                <a:latin typeface="Corbel" panose="020B0503020204020204"/>
                <a:ea typeface="+mn-ea"/>
                <a:cs typeface="+mn-cs"/>
              </a:rPr>
              <a:t>Jacchia</a:t>
            </a:r>
            <a:r>
              <a:rPr kumimoji="0" lang="en-US" sz="1200" b="0" i="0" u="none" strike="noStrike" kern="1200" cap="none" spc="0" normalizeH="0" baseline="0" noProof="0" dirty="0">
                <a:ln>
                  <a:noFill/>
                </a:ln>
                <a:solidFill>
                  <a:schemeClr val="tx2">
                    <a:lumMod val="75000"/>
                  </a:schemeClr>
                </a:solidFill>
                <a:effectLst/>
                <a:uLnTx/>
                <a:uFillTx/>
                <a:latin typeface="Corbel" panose="020B0503020204020204"/>
                <a:ea typeface="+mn-ea"/>
                <a:cs typeface="+mn-cs"/>
              </a:rPr>
              <a:t> 1970: New static models of the thermosphere and exosphere with empirical temperature profiles.</a:t>
            </a:r>
          </a:p>
        </p:txBody>
      </p:sp>
      <p:pic>
        <p:nvPicPr>
          <p:cNvPr id="11" name="Picture 10">
            <a:extLst>
              <a:ext uri="{FF2B5EF4-FFF2-40B4-BE49-F238E27FC236}">
                <a16:creationId xmlns:a16="http://schemas.microsoft.com/office/drawing/2014/main" id="{FD3A6052-C4DD-96CD-34A3-B549E15059DF}"/>
              </a:ext>
            </a:extLst>
          </p:cNvPr>
          <p:cNvPicPr>
            <a:picLocks noChangeAspect="1"/>
          </p:cNvPicPr>
          <p:nvPr/>
        </p:nvPicPr>
        <p:blipFill>
          <a:blip r:embed="rId4"/>
          <a:stretch>
            <a:fillRect/>
          </a:stretch>
        </p:blipFill>
        <p:spPr>
          <a:xfrm>
            <a:off x="3427669" y="3922958"/>
            <a:ext cx="4495833" cy="390528"/>
          </a:xfrm>
          <a:prstGeom prst="rect">
            <a:avLst/>
          </a:prstGeom>
        </p:spPr>
      </p:pic>
    </p:spTree>
    <p:extLst>
      <p:ext uri="{BB962C8B-B14F-4D97-AF65-F5344CB8AC3E}">
        <p14:creationId xmlns:p14="http://schemas.microsoft.com/office/powerpoint/2010/main" val="93406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31" grpId="0" animBg="1"/>
      <p:bldP spid="32" grpId="0" animBg="1"/>
      <p:bldP spid="39"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Atmospheric Density Modeling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b="0" i="0" u="none" strike="noStrike" kern="1200" cap="none" spc="0" normalizeH="0" baseline="0" noProof="0" dirty="0">
              <a:ln>
                <a:noFill/>
              </a:ln>
              <a:solidFill>
                <a:schemeClr val="tx1"/>
              </a:solidFill>
              <a:effectLst/>
              <a:uLnTx/>
              <a:uFillTx/>
              <a:ea typeface="+mn-ea"/>
              <a:cs typeface="+mn-cs"/>
            </a:endParaRPr>
          </a:p>
        </p:txBody>
      </p:sp>
      <p:cxnSp>
        <p:nvCxnSpPr>
          <p:cNvPr id="9" name="Straight Arrow Connector 8">
            <a:extLst>
              <a:ext uri="{FF2B5EF4-FFF2-40B4-BE49-F238E27FC236}">
                <a16:creationId xmlns:a16="http://schemas.microsoft.com/office/drawing/2014/main" id="{505D888A-258B-EE12-8867-D5488D086F7E}"/>
              </a:ext>
            </a:extLst>
          </p:cNvPr>
          <p:cNvCxnSpPr/>
          <p:nvPr/>
        </p:nvCxnSpPr>
        <p:spPr>
          <a:xfrm>
            <a:off x="1360339" y="6333718"/>
            <a:ext cx="91710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15B266-C6FB-6DBC-2AE0-05DEB0EDDE87}"/>
              </a:ext>
            </a:extLst>
          </p:cNvPr>
          <p:cNvCxnSpPr>
            <a:cxnSpLocks/>
          </p:cNvCxnSpPr>
          <p:nvPr/>
        </p:nvCxnSpPr>
        <p:spPr>
          <a:xfrm flipV="1">
            <a:off x="1360339" y="1425167"/>
            <a:ext cx="0" cy="4908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F9F1F73-9AB1-D2B8-68EF-ADE0ACC1AB8F}"/>
              </a:ext>
            </a:extLst>
          </p:cNvPr>
          <p:cNvSpPr txBox="1"/>
          <p:nvPr/>
        </p:nvSpPr>
        <p:spPr>
          <a:xfrm>
            <a:off x="8710463" y="6427671"/>
            <a:ext cx="3145206" cy="338554"/>
          </a:xfrm>
          <a:prstGeom prst="rect">
            <a:avLst/>
          </a:prstGeom>
          <a:noFill/>
        </p:spPr>
        <p:txBody>
          <a:bodyPr wrap="square">
            <a:spAutoFit/>
          </a:bodyPr>
          <a:lstStyle/>
          <a:p>
            <a:pPr>
              <a:spcBef>
                <a:spcPts val="1200"/>
              </a:spcBef>
            </a:pPr>
            <a:r>
              <a:rPr lang="en-US" sz="1600" dirty="0"/>
              <a:t>Computational Efficiency</a:t>
            </a:r>
          </a:p>
        </p:txBody>
      </p:sp>
      <p:sp>
        <p:nvSpPr>
          <p:cNvPr id="14" name="TextBox 13">
            <a:extLst>
              <a:ext uri="{FF2B5EF4-FFF2-40B4-BE49-F238E27FC236}">
                <a16:creationId xmlns:a16="http://schemas.microsoft.com/office/drawing/2014/main" id="{460DD9B7-18EA-1628-8DB0-50D603C35B86}"/>
              </a:ext>
            </a:extLst>
          </p:cNvPr>
          <p:cNvSpPr txBox="1"/>
          <p:nvPr/>
        </p:nvSpPr>
        <p:spPr>
          <a:xfrm>
            <a:off x="92730" y="1280455"/>
            <a:ext cx="3145206" cy="338554"/>
          </a:xfrm>
          <a:prstGeom prst="rect">
            <a:avLst/>
          </a:prstGeom>
          <a:noFill/>
        </p:spPr>
        <p:txBody>
          <a:bodyPr wrap="square">
            <a:spAutoFit/>
          </a:bodyPr>
          <a:lstStyle/>
          <a:p>
            <a:pPr>
              <a:spcBef>
                <a:spcPts val="1200"/>
              </a:spcBef>
            </a:pPr>
            <a:r>
              <a:rPr lang="en-US" sz="1600" dirty="0"/>
              <a:t>Fidelity</a:t>
            </a:r>
          </a:p>
        </p:txBody>
      </p:sp>
      <p:sp>
        <p:nvSpPr>
          <p:cNvPr id="17" name="TextBox 16">
            <a:extLst>
              <a:ext uri="{FF2B5EF4-FFF2-40B4-BE49-F238E27FC236}">
                <a16:creationId xmlns:a16="http://schemas.microsoft.com/office/drawing/2014/main" id="{DBCC6378-EAF2-B9D0-4363-31FCBD3CA046}"/>
              </a:ext>
            </a:extLst>
          </p:cNvPr>
          <p:cNvSpPr txBox="1"/>
          <p:nvPr/>
        </p:nvSpPr>
        <p:spPr>
          <a:xfrm>
            <a:off x="1163465" y="1414521"/>
            <a:ext cx="2843546" cy="369332"/>
          </a:xfrm>
          <a:prstGeom prst="rect">
            <a:avLst/>
          </a:prstGeom>
          <a:noFill/>
        </p:spPr>
        <p:txBody>
          <a:bodyPr wrap="square">
            <a:spAutoFit/>
          </a:bodyPr>
          <a:lstStyle/>
          <a:p>
            <a:pPr algn="ctr">
              <a:spcBef>
                <a:spcPts val="1200"/>
              </a:spcBef>
            </a:pPr>
            <a:r>
              <a:rPr lang="en-US" b="1" dirty="0">
                <a:solidFill>
                  <a:srgbClr val="00B0F0"/>
                </a:solidFill>
              </a:rPr>
              <a:t>Physics-based Models</a:t>
            </a:r>
          </a:p>
        </p:txBody>
      </p:sp>
      <p:sp>
        <p:nvSpPr>
          <p:cNvPr id="18" name="TextBox 17">
            <a:extLst>
              <a:ext uri="{FF2B5EF4-FFF2-40B4-BE49-F238E27FC236}">
                <a16:creationId xmlns:a16="http://schemas.microsoft.com/office/drawing/2014/main" id="{B1293BE5-7C3F-CB6C-593A-26AA244998F4}"/>
              </a:ext>
            </a:extLst>
          </p:cNvPr>
          <p:cNvSpPr txBox="1"/>
          <p:nvPr/>
        </p:nvSpPr>
        <p:spPr>
          <a:xfrm>
            <a:off x="4253813" y="2353578"/>
            <a:ext cx="2843546" cy="369332"/>
          </a:xfrm>
          <a:prstGeom prst="rect">
            <a:avLst/>
          </a:prstGeom>
          <a:noFill/>
        </p:spPr>
        <p:txBody>
          <a:bodyPr wrap="square">
            <a:spAutoFit/>
          </a:bodyPr>
          <a:lstStyle/>
          <a:p>
            <a:pPr algn="ctr">
              <a:spcBef>
                <a:spcPts val="1200"/>
              </a:spcBef>
            </a:pPr>
            <a:r>
              <a:rPr lang="en-US" b="1" dirty="0">
                <a:solidFill>
                  <a:srgbClr val="FFC000"/>
                </a:solidFill>
              </a:rPr>
              <a:t>Empirical Models</a:t>
            </a:r>
          </a:p>
        </p:txBody>
      </p:sp>
      <p:sp>
        <p:nvSpPr>
          <p:cNvPr id="19" name="TextBox 18">
            <a:extLst>
              <a:ext uri="{FF2B5EF4-FFF2-40B4-BE49-F238E27FC236}">
                <a16:creationId xmlns:a16="http://schemas.microsoft.com/office/drawing/2014/main" id="{B55F27B5-FE19-599E-FDA9-FA478940CE0F}"/>
              </a:ext>
            </a:extLst>
          </p:cNvPr>
          <p:cNvSpPr txBox="1"/>
          <p:nvPr/>
        </p:nvSpPr>
        <p:spPr>
          <a:xfrm>
            <a:off x="8146133" y="2690343"/>
            <a:ext cx="2055935" cy="646331"/>
          </a:xfrm>
          <a:prstGeom prst="rect">
            <a:avLst/>
          </a:prstGeom>
          <a:noFill/>
        </p:spPr>
        <p:txBody>
          <a:bodyPr wrap="square">
            <a:spAutoFit/>
          </a:bodyPr>
          <a:lstStyle/>
          <a:p>
            <a:pPr algn="ctr">
              <a:spcBef>
                <a:spcPts val="1200"/>
              </a:spcBef>
            </a:pPr>
            <a:r>
              <a:rPr lang="en-US" b="1" dirty="0">
                <a:solidFill>
                  <a:srgbClr val="7030A0"/>
                </a:solidFill>
              </a:rPr>
              <a:t>Reduced-Order Models</a:t>
            </a:r>
          </a:p>
        </p:txBody>
      </p:sp>
      <p:sp>
        <p:nvSpPr>
          <p:cNvPr id="22" name="TextBox 21">
            <a:extLst>
              <a:ext uri="{FF2B5EF4-FFF2-40B4-BE49-F238E27FC236}">
                <a16:creationId xmlns:a16="http://schemas.microsoft.com/office/drawing/2014/main" id="{5CFEF045-1879-C12D-89A2-D028216576E2}"/>
              </a:ext>
            </a:extLst>
          </p:cNvPr>
          <p:cNvSpPr txBox="1"/>
          <p:nvPr/>
        </p:nvSpPr>
        <p:spPr>
          <a:xfrm>
            <a:off x="3750109" y="3380687"/>
            <a:ext cx="1798396" cy="369332"/>
          </a:xfrm>
          <a:prstGeom prst="rect">
            <a:avLst/>
          </a:prstGeom>
          <a:noFill/>
        </p:spPr>
        <p:txBody>
          <a:bodyPr wrap="square">
            <a:spAutoFit/>
          </a:bodyPr>
          <a:lstStyle/>
          <a:p>
            <a:r>
              <a:rPr lang="en-US" dirty="0">
                <a:solidFill>
                  <a:srgbClr val="FFC000"/>
                </a:solidFill>
              </a:rPr>
              <a:t>NRLMSISE-00</a:t>
            </a:r>
          </a:p>
        </p:txBody>
      </p:sp>
      <p:sp>
        <p:nvSpPr>
          <p:cNvPr id="23" name="TextBox 22">
            <a:extLst>
              <a:ext uri="{FF2B5EF4-FFF2-40B4-BE49-F238E27FC236}">
                <a16:creationId xmlns:a16="http://schemas.microsoft.com/office/drawing/2014/main" id="{E285F387-5172-60A8-9E78-AB66759868B5}"/>
              </a:ext>
            </a:extLst>
          </p:cNvPr>
          <p:cNvSpPr txBox="1"/>
          <p:nvPr/>
        </p:nvSpPr>
        <p:spPr>
          <a:xfrm>
            <a:off x="1813408" y="2314450"/>
            <a:ext cx="1798396" cy="369332"/>
          </a:xfrm>
          <a:prstGeom prst="rect">
            <a:avLst/>
          </a:prstGeom>
          <a:noFill/>
        </p:spPr>
        <p:txBody>
          <a:bodyPr wrap="square">
            <a:spAutoFit/>
          </a:bodyPr>
          <a:lstStyle/>
          <a:p>
            <a:r>
              <a:rPr lang="en-US" dirty="0">
                <a:solidFill>
                  <a:srgbClr val="00B0F0"/>
                </a:solidFill>
              </a:rPr>
              <a:t>TIEGCM</a:t>
            </a:r>
          </a:p>
        </p:txBody>
      </p:sp>
      <p:sp>
        <p:nvSpPr>
          <p:cNvPr id="24" name="TextBox 23">
            <a:extLst>
              <a:ext uri="{FF2B5EF4-FFF2-40B4-BE49-F238E27FC236}">
                <a16:creationId xmlns:a16="http://schemas.microsoft.com/office/drawing/2014/main" id="{B4E99BB6-7654-1577-0005-D5585AB6679F}"/>
              </a:ext>
            </a:extLst>
          </p:cNvPr>
          <p:cNvSpPr txBox="1"/>
          <p:nvPr/>
        </p:nvSpPr>
        <p:spPr>
          <a:xfrm>
            <a:off x="6144682" y="3362218"/>
            <a:ext cx="1798396" cy="369332"/>
          </a:xfrm>
          <a:prstGeom prst="rect">
            <a:avLst/>
          </a:prstGeom>
          <a:noFill/>
        </p:spPr>
        <p:txBody>
          <a:bodyPr wrap="square">
            <a:spAutoFit/>
          </a:bodyPr>
          <a:lstStyle/>
          <a:p>
            <a:r>
              <a:rPr lang="en-US" dirty="0">
                <a:solidFill>
                  <a:srgbClr val="FFC000"/>
                </a:solidFill>
              </a:rPr>
              <a:t>JB2008</a:t>
            </a:r>
          </a:p>
        </p:txBody>
      </p:sp>
      <p:sp>
        <p:nvSpPr>
          <p:cNvPr id="25" name="TextBox 24">
            <a:extLst>
              <a:ext uri="{FF2B5EF4-FFF2-40B4-BE49-F238E27FC236}">
                <a16:creationId xmlns:a16="http://schemas.microsoft.com/office/drawing/2014/main" id="{58ED6C7D-A6A3-4981-FF93-B22F8A404C9B}"/>
              </a:ext>
            </a:extLst>
          </p:cNvPr>
          <p:cNvSpPr txBox="1"/>
          <p:nvPr/>
        </p:nvSpPr>
        <p:spPr>
          <a:xfrm>
            <a:off x="8665419" y="3923518"/>
            <a:ext cx="1798396" cy="369332"/>
          </a:xfrm>
          <a:prstGeom prst="rect">
            <a:avLst/>
          </a:prstGeom>
          <a:noFill/>
        </p:spPr>
        <p:txBody>
          <a:bodyPr wrap="square">
            <a:spAutoFit/>
          </a:bodyPr>
          <a:lstStyle/>
          <a:p>
            <a:r>
              <a:rPr lang="en-US" dirty="0">
                <a:solidFill>
                  <a:srgbClr val="7030A0"/>
                </a:solidFill>
              </a:rPr>
              <a:t>JB2008 ROM</a:t>
            </a:r>
          </a:p>
        </p:txBody>
      </p:sp>
      <p:sp>
        <p:nvSpPr>
          <p:cNvPr id="26" name="TextBox 25">
            <a:extLst>
              <a:ext uri="{FF2B5EF4-FFF2-40B4-BE49-F238E27FC236}">
                <a16:creationId xmlns:a16="http://schemas.microsoft.com/office/drawing/2014/main" id="{589576C0-820E-ACF8-274D-29E82CBBCC2D}"/>
              </a:ext>
            </a:extLst>
          </p:cNvPr>
          <p:cNvSpPr txBox="1"/>
          <p:nvPr/>
        </p:nvSpPr>
        <p:spPr>
          <a:xfrm>
            <a:off x="10307726" y="2690343"/>
            <a:ext cx="1798396" cy="369332"/>
          </a:xfrm>
          <a:prstGeom prst="rect">
            <a:avLst/>
          </a:prstGeom>
          <a:noFill/>
        </p:spPr>
        <p:txBody>
          <a:bodyPr wrap="square">
            <a:spAutoFit/>
          </a:bodyPr>
          <a:lstStyle/>
          <a:p>
            <a:r>
              <a:rPr lang="en-US" dirty="0">
                <a:solidFill>
                  <a:srgbClr val="7030A0"/>
                </a:solidFill>
              </a:rPr>
              <a:t>TIEGCM ROM</a:t>
            </a:r>
          </a:p>
        </p:txBody>
      </p:sp>
      <p:sp>
        <p:nvSpPr>
          <p:cNvPr id="27" name="TextBox 26">
            <a:extLst>
              <a:ext uri="{FF2B5EF4-FFF2-40B4-BE49-F238E27FC236}">
                <a16:creationId xmlns:a16="http://schemas.microsoft.com/office/drawing/2014/main" id="{F4B336A2-921A-4041-5D34-683AB8464E66}"/>
              </a:ext>
            </a:extLst>
          </p:cNvPr>
          <p:cNvSpPr txBox="1"/>
          <p:nvPr/>
        </p:nvSpPr>
        <p:spPr>
          <a:xfrm>
            <a:off x="6144698" y="3923518"/>
            <a:ext cx="2403282" cy="369332"/>
          </a:xfrm>
          <a:prstGeom prst="rect">
            <a:avLst/>
          </a:prstGeom>
          <a:noFill/>
        </p:spPr>
        <p:txBody>
          <a:bodyPr wrap="square">
            <a:spAutoFit/>
          </a:bodyPr>
          <a:lstStyle/>
          <a:p>
            <a:r>
              <a:rPr lang="en-US" dirty="0">
                <a:solidFill>
                  <a:srgbClr val="7030A0"/>
                </a:solidFill>
              </a:rPr>
              <a:t>NRLMSISE-00 ROM</a:t>
            </a:r>
          </a:p>
        </p:txBody>
      </p:sp>
      <p:sp>
        <p:nvSpPr>
          <p:cNvPr id="28" name="Oval 27">
            <a:extLst>
              <a:ext uri="{FF2B5EF4-FFF2-40B4-BE49-F238E27FC236}">
                <a16:creationId xmlns:a16="http://schemas.microsoft.com/office/drawing/2014/main" id="{6144C992-C13A-FD7D-00C0-89611674163A}"/>
              </a:ext>
            </a:extLst>
          </p:cNvPr>
          <p:cNvSpPr/>
          <p:nvPr/>
        </p:nvSpPr>
        <p:spPr>
          <a:xfrm>
            <a:off x="2320137" y="2184011"/>
            <a:ext cx="121265" cy="112423"/>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9" name="Oval 28">
            <a:extLst>
              <a:ext uri="{FF2B5EF4-FFF2-40B4-BE49-F238E27FC236}">
                <a16:creationId xmlns:a16="http://schemas.microsoft.com/office/drawing/2014/main" id="{B8AE0D06-78A2-308A-4C95-F2F36936BDDF}"/>
              </a:ext>
            </a:extLst>
          </p:cNvPr>
          <p:cNvSpPr/>
          <p:nvPr/>
        </p:nvSpPr>
        <p:spPr>
          <a:xfrm>
            <a:off x="9316199" y="4340116"/>
            <a:ext cx="121265" cy="112423"/>
          </a:xfrm>
          <a:prstGeom prst="ellipse">
            <a:avLst/>
          </a:prstGeom>
          <a:solidFill>
            <a:srgbClr val="7030A0"/>
          </a:solidFill>
          <a:ln>
            <a:solidFill>
              <a:srgbClr val="611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21545EFC-7A93-79A8-243D-D300954E6063}"/>
              </a:ext>
            </a:extLst>
          </p:cNvPr>
          <p:cNvSpPr/>
          <p:nvPr/>
        </p:nvSpPr>
        <p:spPr>
          <a:xfrm>
            <a:off x="11146292" y="3126523"/>
            <a:ext cx="121265" cy="112423"/>
          </a:xfrm>
          <a:prstGeom prst="ellipse">
            <a:avLst/>
          </a:prstGeom>
          <a:solidFill>
            <a:srgbClr val="7030A0"/>
          </a:solidFill>
          <a:ln>
            <a:solidFill>
              <a:srgbClr val="611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2C7FBE7F-F6C2-8302-072D-C8964684F110}"/>
              </a:ext>
            </a:extLst>
          </p:cNvPr>
          <p:cNvSpPr/>
          <p:nvPr/>
        </p:nvSpPr>
        <p:spPr>
          <a:xfrm>
            <a:off x="4528042" y="3174312"/>
            <a:ext cx="121265" cy="112423"/>
          </a:xfrm>
          <a:prstGeom prst="ellipse">
            <a:avLst/>
          </a:prstGeom>
          <a:solidFill>
            <a:srgbClr val="FFC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2" name="Oval 31">
            <a:extLst>
              <a:ext uri="{FF2B5EF4-FFF2-40B4-BE49-F238E27FC236}">
                <a16:creationId xmlns:a16="http://schemas.microsoft.com/office/drawing/2014/main" id="{976248E1-AE06-D51D-8B9C-DB9B3675215B}"/>
              </a:ext>
            </a:extLst>
          </p:cNvPr>
          <p:cNvSpPr/>
          <p:nvPr/>
        </p:nvSpPr>
        <p:spPr>
          <a:xfrm>
            <a:off x="6500233" y="3174311"/>
            <a:ext cx="121265" cy="112423"/>
          </a:xfrm>
          <a:prstGeom prst="ellipse">
            <a:avLst/>
          </a:prstGeom>
          <a:solidFill>
            <a:srgbClr val="FFC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3" name="Oval 32">
            <a:extLst>
              <a:ext uri="{FF2B5EF4-FFF2-40B4-BE49-F238E27FC236}">
                <a16:creationId xmlns:a16="http://schemas.microsoft.com/office/drawing/2014/main" id="{D9A8AA25-8D20-2BD0-1EE9-12037B74F4F5}"/>
              </a:ext>
            </a:extLst>
          </p:cNvPr>
          <p:cNvSpPr/>
          <p:nvPr/>
        </p:nvSpPr>
        <p:spPr>
          <a:xfrm>
            <a:off x="7285706" y="4340115"/>
            <a:ext cx="121265" cy="112423"/>
          </a:xfrm>
          <a:prstGeom prst="ellipse">
            <a:avLst/>
          </a:prstGeom>
          <a:solidFill>
            <a:srgbClr val="7030A0"/>
          </a:solidFill>
          <a:ln>
            <a:solidFill>
              <a:srgbClr val="611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TextBox 40">
            <a:extLst>
              <a:ext uri="{FF2B5EF4-FFF2-40B4-BE49-F238E27FC236}">
                <a16:creationId xmlns:a16="http://schemas.microsoft.com/office/drawing/2014/main" id="{FB5EDC5A-4128-6B5F-9C9E-C2E049B620C5}"/>
              </a:ext>
            </a:extLst>
          </p:cNvPr>
          <p:cNvSpPr txBox="1"/>
          <p:nvPr/>
        </p:nvSpPr>
        <p:spPr>
          <a:xfrm>
            <a:off x="9564617" y="4510362"/>
            <a:ext cx="2480397" cy="523220"/>
          </a:xfrm>
          <a:prstGeom prst="rect">
            <a:avLst/>
          </a:prstGeom>
          <a:noFill/>
        </p:spPr>
        <p:txBody>
          <a:bodyPr wrap="square">
            <a:spAutoFit/>
          </a:bodyPr>
          <a:lstStyle/>
          <a:p>
            <a:pPr lvl="0"/>
            <a:r>
              <a:rPr lang="en-US" sz="1400" dirty="0">
                <a:solidFill>
                  <a:srgbClr val="00B050"/>
                </a:solidFill>
              </a:rPr>
              <a:t>+ Enables forecasting</a:t>
            </a:r>
          </a:p>
          <a:p>
            <a:pPr lvl="0"/>
            <a:r>
              <a:rPr lang="en-US" sz="1400" dirty="0">
                <a:solidFill>
                  <a:srgbClr val="00B050"/>
                </a:solidFill>
              </a:rPr>
              <a:t>+ Computationally fast</a:t>
            </a:r>
          </a:p>
        </p:txBody>
      </p:sp>
      <p:pic>
        <p:nvPicPr>
          <p:cNvPr id="6" name="Picture 5">
            <a:extLst>
              <a:ext uri="{FF2B5EF4-FFF2-40B4-BE49-F238E27FC236}">
                <a16:creationId xmlns:a16="http://schemas.microsoft.com/office/drawing/2014/main" id="{D13A48F3-4571-0976-D7F7-A96D937707BC}"/>
              </a:ext>
            </a:extLst>
          </p:cNvPr>
          <p:cNvPicPr>
            <a:picLocks noChangeAspect="1"/>
          </p:cNvPicPr>
          <p:nvPr/>
        </p:nvPicPr>
        <p:blipFill>
          <a:blip r:embed="rId3"/>
          <a:stretch>
            <a:fillRect/>
          </a:stretch>
        </p:blipFill>
        <p:spPr>
          <a:xfrm>
            <a:off x="7346338" y="4663162"/>
            <a:ext cx="1733563" cy="1428760"/>
          </a:xfrm>
          <a:prstGeom prst="rect">
            <a:avLst/>
          </a:prstGeom>
        </p:spPr>
      </p:pic>
      <p:sp>
        <p:nvSpPr>
          <p:cNvPr id="7" name="TextBox 6">
            <a:extLst>
              <a:ext uri="{FF2B5EF4-FFF2-40B4-BE49-F238E27FC236}">
                <a16:creationId xmlns:a16="http://schemas.microsoft.com/office/drawing/2014/main" id="{962DE975-D591-1F47-F0EC-1DBE5111A581}"/>
              </a:ext>
            </a:extLst>
          </p:cNvPr>
          <p:cNvSpPr txBox="1"/>
          <p:nvPr/>
        </p:nvSpPr>
        <p:spPr>
          <a:xfrm>
            <a:off x="4182084" y="6010843"/>
            <a:ext cx="519474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lumMod val="75000"/>
                  </a:schemeClr>
                </a:solidFill>
                <a:effectLst/>
                <a:uLnTx/>
                <a:uFillTx/>
                <a:latin typeface="Corbel" panose="020B0503020204020204"/>
                <a:ea typeface="+mn-ea"/>
                <a:cs typeface="+mn-cs"/>
              </a:rPr>
              <a:t>Briden 2022: Impact of Space Weather on Space Assets and Satellite Launches.</a:t>
            </a:r>
          </a:p>
        </p:txBody>
      </p:sp>
      <p:pic>
        <p:nvPicPr>
          <p:cNvPr id="43" name="Picture 42">
            <a:extLst>
              <a:ext uri="{FF2B5EF4-FFF2-40B4-BE49-F238E27FC236}">
                <a16:creationId xmlns:a16="http://schemas.microsoft.com/office/drawing/2014/main" id="{67EB5646-3C7C-03BD-3A27-993E4766E200}"/>
              </a:ext>
            </a:extLst>
          </p:cNvPr>
          <p:cNvPicPr>
            <a:picLocks noChangeAspect="1"/>
          </p:cNvPicPr>
          <p:nvPr/>
        </p:nvPicPr>
        <p:blipFill>
          <a:blip r:embed="rId4"/>
          <a:stretch>
            <a:fillRect/>
          </a:stretch>
        </p:blipFill>
        <p:spPr>
          <a:xfrm>
            <a:off x="3186549" y="4608160"/>
            <a:ext cx="4406938" cy="2473375"/>
          </a:xfrm>
          <a:prstGeom prst="rect">
            <a:avLst/>
          </a:prstGeom>
        </p:spPr>
      </p:pic>
    </p:spTree>
    <p:extLst>
      <p:ext uri="{BB962C8B-B14F-4D97-AF65-F5344CB8AC3E}">
        <p14:creationId xmlns:p14="http://schemas.microsoft.com/office/powerpoint/2010/main" val="236267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animBg="1"/>
      <p:bldP spid="30" grpId="0" animBg="1"/>
      <p:bldP spid="33" grpId="0" animBg="1"/>
      <p:bldP spid="41"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Atmospheric Density Modeling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b="0" i="0" u="none" strike="noStrike" kern="1200" cap="none" spc="0" normalizeH="0" baseline="0" noProof="0" dirty="0">
              <a:ln>
                <a:noFill/>
              </a:ln>
              <a:solidFill>
                <a:schemeClr val="tx1"/>
              </a:solidFill>
              <a:effectLst/>
              <a:uLnTx/>
              <a:uFillTx/>
              <a:ea typeface="+mn-ea"/>
              <a:cs typeface="+mn-cs"/>
            </a:endParaRPr>
          </a:p>
        </p:txBody>
      </p:sp>
      <p:cxnSp>
        <p:nvCxnSpPr>
          <p:cNvPr id="9" name="Straight Arrow Connector 8">
            <a:extLst>
              <a:ext uri="{FF2B5EF4-FFF2-40B4-BE49-F238E27FC236}">
                <a16:creationId xmlns:a16="http://schemas.microsoft.com/office/drawing/2014/main" id="{505D888A-258B-EE12-8867-D5488D086F7E}"/>
              </a:ext>
            </a:extLst>
          </p:cNvPr>
          <p:cNvCxnSpPr/>
          <p:nvPr/>
        </p:nvCxnSpPr>
        <p:spPr>
          <a:xfrm>
            <a:off x="1360339" y="6333718"/>
            <a:ext cx="91710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15B266-C6FB-6DBC-2AE0-05DEB0EDDE87}"/>
              </a:ext>
            </a:extLst>
          </p:cNvPr>
          <p:cNvCxnSpPr>
            <a:cxnSpLocks/>
          </p:cNvCxnSpPr>
          <p:nvPr/>
        </p:nvCxnSpPr>
        <p:spPr>
          <a:xfrm flipV="1">
            <a:off x="1360339" y="1425167"/>
            <a:ext cx="0" cy="4908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F9F1F73-9AB1-D2B8-68EF-ADE0ACC1AB8F}"/>
              </a:ext>
            </a:extLst>
          </p:cNvPr>
          <p:cNvSpPr txBox="1"/>
          <p:nvPr/>
        </p:nvSpPr>
        <p:spPr>
          <a:xfrm>
            <a:off x="8710463" y="6427671"/>
            <a:ext cx="3145206" cy="338554"/>
          </a:xfrm>
          <a:prstGeom prst="rect">
            <a:avLst/>
          </a:prstGeom>
          <a:noFill/>
        </p:spPr>
        <p:txBody>
          <a:bodyPr wrap="square">
            <a:spAutoFit/>
          </a:bodyPr>
          <a:lstStyle/>
          <a:p>
            <a:pPr>
              <a:spcBef>
                <a:spcPts val="1200"/>
              </a:spcBef>
            </a:pPr>
            <a:r>
              <a:rPr lang="en-US" sz="1600" dirty="0"/>
              <a:t>Computational Efficiency</a:t>
            </a:r>
          </a:p>
        </p:txBody>
      </p:sp>
      <p:sp>
        <p:nvSpPr>
          <p:cNvPr id="14" name="TextBox 13">
            <a:extLst>
              <a:ext uri="{FF2B5EF4-FFF2-40B4-BE49-F238E27FC236}">
                <a16:creationId xmlns:a16="http://schemas.microsoft.com/office/drawing/2014/main" id="{460DD9B7-18EA-1628-8DB0-50D603C35B86}"/>
              </a:ext>
            </a:extLst>
          </p:cNvPr>
          <p:cNvSpPr txBox="1"/>
          <p:nvPr/>
        </p:nvSpPr>
        <p:spPr>
          <a:xfrm>
            <a:off x="92730" y="1280455"/>
            <a:ext cx="3145206" cy="338554"/>
          </a:xfrm>
          <a:prstGeom prst="rect">
            <a:avLst/>
          </a:prstGeom>
          <a:noFill/>
        </p:spPr>
        <p:txBody>
          <a:bodyPr wrap="square">
            <a:spAutoFit/>
          </a:bodyPr>
          <a:lstStyle/>
          <a:p>
            <a:pPr>
              <a:spcBef>
                <a:spcPts val="1200"/>
              </a:spcBef>
            </a:pPr>
            <a:r>
              <a:rPr lang="en-US" sz="1600" dirty="0"/>
              <a:t>Fidelity</a:t>
            </a:r>
          </a:p>
        </p:txBody>
      </p:sp>
      <p:sp>
        <p:nvSpPr>
          <p:cNvPr id="17" name="TextBox 16">
            <a:extLst>
              <a:ext uri="{FF2B5EF4-FFF2-40B4-BE49-F238E27FC236}">
                <a16:creationId xmlns:a16="http://schemas.microsoft.com/office/drawing/2014/main" id="{DBCC6378-EAF2-B9D0-4363-31FCBD3CA046}"/>
              </a:ext>
            </a:extLst>
          </p:cNvPr>
          <p:cNvSpPr txBox="1"/>
          <p:nvPr/>
        </p:nvSpPr>
        <p:spPr>
          <a:xfrm>
            <a:off x="1163465" y="1414521"/>
            <a:ext cx="2843546" cy="369332"/>
          </a:xfrm>
          <a:prstGeom prst="rect">
            <a:avLst/>
          </a:prstGeom>
          <a:noFill/>
        </p:spPr>
        <p:txBody>
          <a:bodyPr wrap="square">
            <a:spAutoFit/>
          </a:bodyPr>
          <a:lstStyle/>
          <a:p>
            <a:pPr algn="ctr">
              <a:spcBef>
                <a:spcPts val="1200"/>
              </a:spcBef>
            </a:pPr>
            <a:r>
              <a:rPr lang="en-US" b="1" dirty="0">
                <a:solidFill>
                  <a:srgbClr val="00B0F0"/>
                </a:solidFill>
              </a:rPr>
              <a:t>Physics-based Models</a:t>
            </a:r>
          </a:p>
        </p:txBody>
      </p:sp>
      <p:sp>
        <p:nvSpPr>
          <p:cNvPr id="18" name="TextBox 17">
            <a:extLst>
              <a:ext uri="{FF2B5EF4-FFF2-40B4-BE49-F238E27FC236}">
                <a16:creationId xmlns:a16="http://schemas.microsoft.com/office/drawing/2014/main" id="{B1293BE5-7C3F-CB6C-593A-26AA244998F4}"/>
              </a:ext>
            </a:extLst>
          </p:cNvPr>
          <p:cNvSpPr txBox="1"/>
          <p:nvPr/>
        </p:nvSpPr>
        <p:spPr>
          <a:xfrm>
            <a:off x="4253813" y="2353578"/>
            <a:ext cx="2843546" cy="369332"/>
          </a:xfrm>
          <a:prstGeom prst="rect">
            <a:avLst/>
          </a:prstGeom>
          <a:noFill/>
        </p:spPr>
        <p:txBody>
          <a:bodyPr wrap="square">
            <a:spAutoFit/>
          </a:bodyPr>
          <a:lstStyle/>
          <a:p>
            <a:pPr algn="ctr">
              <a:spcBef>
                <a:spcPts val="1200"/>
              </a:spcBef>
            </a:pPr>
            <a:r>
              <a:rPr lang="en-US" b="1" dirty="0">
                <a:solidFill>
                  <a:srgbClr val="FFC000"/>
                </a:solidFill>
              </a:rPr>
              <a:t>Empirical Models</a:t>
            </a:r>
          </a:p>
        </p:txBody>
      </p:sp>
      <p:sp>
        <p:nvSpPr>
          <p:cNvPr id="19" name="TextBox 18">
            <a:extLst>
              <a:ext uri="{FF2B5EF4-FFF2-40B4-BE49-F238E27FC236}">
                <a16:creationId xmlns:a16="http://schemas.microsoft.com/office/drawing/2014/main" id="{B55F27B5-FE19-599E-FDA9-FA478940CE0F}"/>
              </a:ext>
            </a:extLst>
          </p:cNvPr>
          <p:cNvSpPr txBox="1"/>
          <p:nvPr/>
        </p:nvSpPr>
        <p:spPr>
          <a:xfrm>
            <a:off x="8146133" y="2690343"/>
            <a:ext cx="2055935" cy="646331"/>
          </a:xfrm>
          <a:prstGeom prst="rect">
            <a:avLst/>
          </a:prstGeom>
          <a:noFill/>
        </p:spPr>
        <p:txBody>
          <a:bodyPr wrap="square">
            <a:spAutoFit/>
          </a:bodyPr>
          <a:lstStyle/>
          <a:p>
            <a:pPr algn="ctr">
              <a:spcBef>
                <a:spcPts val="1200"/>
              </a:spcBef>
            </a:pPr>
            <a:r>
              <a:rPr lang="en-US" b="1" dirty="0">
                <a:solidFill>
                  <a:srgbClr val="7030A0"/>
                </a:solidFill>
              </a:rPr>
              <a:t>Reduced-Order Models</a:t>
            </a:r>
          </a:p>
        </p:txBody>
      </p:sp>
      <p:sp>
        <p:nvSpPr>
          <p:cNvPr id="22" name="TextBox 21">
            <a:extLst>
              <a:ext uri="{FF2B5EF4-FFF2-40B4-BE49-F238E27FC236}">
                <a16:creationId xmlns:a16="http://schemas.microsoft.com/office/drawing/2014/main" id="{5CFEF045-1879-C12D-89A2-D028216576E2}"/>
              </a:ext>
            </a:extLst>
          </p:cNvPr>
          <p:cNvSpPr txBox="1"/>
          <p:nvPr/>
        </p:nvSpPr>
        <p:spPr>
          <a:xfrm>
            <a:off x="3750109" y="3380687"/>
            <a:ext cx="1798396" cy="369332"/>
          </a:xfrm>
          <a:prstGeom prst="rect">
            <a:avLst/>
          </a:prstGeom>
          <a:noFill/>
        </p:spPr>
        <p:txBody>
          <a:bodyPr wrap="square">
            <a:spAutoFit/>
          </a:bodyPr>
          <a:lstStyle/>
          <a:p>
            <a:r>
              <a:rPr lang="en-US" dirty="0">
                <a:solidFill>
                  <a:srgbClr val="FFC000"/>
                </a:solidFill>
              </a:rPr>
              <a:t>NRLMSISE-00</a:t>
            </a:r>
          </a:p>
        </p:txBody>
      </p:sp>
      <p:sp>
        <p:nvSpPr>
          <p:cNvPr id="23" name="TextBox 22">
            <a:extLst>
              <a:ext uri="{FF2B5EF4-FFF2-40B4-BE49-F238E27FC236}">
                <a16:creationId xmlns:a16="http://schemas.microsoft.com/office/drawing/2014/main" id="{E285F387-5172-60A8-9E78-AB66759868B5}"/>
              </a:ext>
            </a:extLst>
          </p:cNvPr>
          <p:cNvSpPr txBox="1"/>
          <p:nvPr/>
        </p:nvSpPr>
        <p:spPr>
          <a:xfrm>
            <a:off x="1813408" y="2314450"/>
            <a:ext cx="1798396" cy="369332"/>
          </a:xfrm>
          <a:prstGeom prst="rect">
            <a:avLst/>
          </a:prstGeom>
          <a:noFill/>
        </p:spPr>
        <p:txBody>
          <a:bodyPr wrap="square">
            <a:spAutoFit/>
          </a:bodyPr>
          <a:lstStyle/>
          <a:p>
            <a:r>
              <a:rPr lang="en-US" dirty="0">
                <a:solidFill>
                  <a:srgbClr val="00B0F0"/>
                </a:solidFill>
              </a:rPr>
              <a:t>TIEGCM</a:t>
            </a:r>
          </a:p>
        </p:txBody>
      </p:sp>
      <p:sp>
        <p:nvSpPr>
          <p:cNvPr id="24" name="TextBox 23">
            <a:extLst>
              <a:ext uri="{FF2B5EF4-FFF2-40B4-BE49-F238E27FC236}">
                <a16:creationId xmlns:a16="http://schemas.microsoft.com/office/drawing/2014/main" id="{B4E99BB6-7654-1577-0005-D5585AB6679F}"/>
              </a:ext>
            </a:extLst>
          </p:cNvPr>
          <p:cNvSpPr txBox="1"/>
          <p:nvPr/>
        </p:nvSpPr>
        <p:spPr>
          <a:xfrm>
            <a:off x="6144682" y="3362218"/>
            <a:ext cx="1798396" cy="369332"/>
          </a:xfrm>
          <a:prstGeom prst="rect">
            <a:avLst/>
          </a:prstGeom>
          <a:noFill/>
        </p:spPr>
        <p:txBody>
          <a:bodyPr wrap="square">
            <a:spAutoFit/>
          </a:bodyPr>
          <a:lstStyle/>
          <a:p>
            <a:r>
              <a:rPr lang="en-US" dirty="0">
                <a:solidFill>
                  <a:srgbClr val="FFC000"/>
                </a:solidFill>
              </a:rPr>
              <a:t>JB2008</a:t>
            </a:r>
          </a:p>
        </p:txBody>
      </p:sp>
      <p:sp>
        <p:nvSpPr>
          <p:cNvPr id="25" name="TextBox 24">
            <a:extLst>
              <a:ext uri="{FF2B5EF4-FFF2-40B4-BE49-F238E27FC236}">
                <a16:creationId xmlns:a16="http://schemas.microsoft.com/office/drawing/2014/main" id="{58ED6C7D-A6A3-4981-FF93-B22F8A404C9B}"/>
              </a:ext>
            </a:extLst>
          </p:cNvPr>
          <p:cNvSpPr txBox="1"/>
          <p:nvPr/>
        </p:nvSpPr>
        <p:spPr>
          <a:xfrm>
            <a:off x="8665419" y="3923518"/>
            <a:ext cx="1798396" cy="369332"/>
          </a:xfrm>
          <a:prstGeom prst="rect">
            <a:avLst/>
          </a:prstGeom>
          <a:noFill/>
        </p:spPr>
        <p:txBody>
          <a:bodyPr wrap="square">
            <a:spAutoFit/>
          </a:bodyPr>
          <a:lstStyle/>
          <a:p>
            <a:r>
              <a:rPr lang="en-US" dirty="0">
                <a:solidFill>
                  <a:srgbClr val="7030A0"/>
                </a:solidFill>
              </a:rPr>
              <a:t>JB2008 ROM</a:t>
            </a:r>
          </a:p>
        </p:txBody>
      </p:sp>
      <p:sp>
        <p:nvSpPr>
          <p:cNvPr id="26" name="TextBox 25">
            <a:extLst>
              <a:ext uri="{FF2B5EF4-FFF2-40B4-BE49-F238E27FC236}">
                <a16:creationId xmlns:a16="http://schemas.microsoft.com/office/drawing/2014/main" id="{589576C0-820E-ACF8-274D-29E82CBBCC2D}"/>
              </a:ext>
            </a:extLst>
          </p:cNvPr>
          <p:cNvSpPr txBox="1"/>
          <p:nvPr/>
        </p:nvSpPr>
        <p:spPr>
          <a:xfrm>
            <a:off x="10307726" y="2690343"/>
            <a:ext cx="1798396" cy="369332"/>
          </a:xfrm>
          <a:prstGeom prst="rect">
            <a:avLst/>
          </a:prstGeom>
          <a:noFill/>
        </p:spPr>
        <p:txBody>
          <a:bodyPr wrap="square">
            <a:spAutoFit/>
          </a:bodyPr>
          <a:lstStyle/>
          <a:p>
            <a:r>
              <a:rPr lang="en-US" dirty="0">
                <a:solidFill>
                  <a:srgbClr val="7030A0"/>
                </a:solidFill>
              </a:rPr>
              <a:t>TIEGCM ROM</a:t>
            </a:r>
          </a:p>
        </p:txBody>
      </p:sp>
      <p:sp>
        <p:nvSpPr>
          <p:cNvPr id="27" name="TextBox 26">
            <a:extLst>
              <a:ext uri="{FF2B5EF4-FFF2-40B4-BE49-F238E27FC236}">
                <a16:creationId xmlns:a16="http://schemas.microsoft.com/office/drawing/2014/main" id="{F4B336A2-921A-4041-5D34-683AB8464E66}"/>
              </a:ext>
            </a:extLst>
          </p:cNvPr>
          <p:cNvSpPr txBox="1"/>
          <p:nvPr/>
        </p:nvSpPr>
        <p:spPr>
          <a:xfrm>
            <a:off x="6144698" y="3923518"/>
            <a:ext cx="2403282" cy="369332"/>
          </a:xfrm>
          <a:prstGeom prst="rect">
            <a:avLst/>
          </a:prstGeom>
          <a:noFill/>
        </p:spPr>
        <p:txBody>
          <a:bodyPr wrap="square">
            <a:spAutoFit/>
          </a:bodyPr>
          <a:lstStyle/>
          <a:p>
            <a:r>
              <a:rPr lang="en-US" dirty="0">
                <a:solidFill>
                  <a:srgbClr val="7030A0"/>
                </a:solidFill>
              </a:rPr>
              <a:t>NRLMSISE-00 ROM</a:t>
            </a:r>
          </a:p>
        </p:txBody>
      </p:sp>
      <p:sp>
        <p:nvSpPr>
          <p:cNvPr id="28" name="Oval 27">
            <a:extLst>
              <a:ext uri="{FF2B5EF4-FFF2-40B4-BE49-F238E27FC236}">
                <a16:creationId xmlns:a16="http://schemas.microsoft.com/office/drawing/2014/main" id="{6144C992-C13A-FD7D-00C0-89611674163A}"/>
              </a:ext>
            </a:extLst>
          </p:cNvPr>
          <p:cNvSpPr/>
          <p:nvPr/>
        </p:nvSpPr>
        <p:spPr>
          <a:xfrm>
            <a:off x="2320137" y="2184011"/>
            <a:ext cx="121265" cy="112423"/>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29" name="Oval 28">
            <a:extLst>
              <a:ext uri="{FF2B5EF4-FFF2-40B4-BE49-F238E27FC236}">
                <a16:creationId xmlns:a16="http://schemas.microsoft.com/office/drawing/2014/main" id="{B8AE0D06-78A2-308A-4C95-F2F36936BDDF}"/>
              </a:ext>
            </a:extLst>
          </p:cNvPr>
          <p:cNvSpPr/>
          <p:nvPr/>
        </p:nvSpPr>
        <p:spPr>
          <a:xfrm>
            <a:off x="9316199" y="4340116"/>
            <a:ext cx="121265" cy="112423"/>
          </a:xfrm>
          <a:prstGeom prst="ellipse">
            <a:avLst/>
          </a:prstGeom>
          <a:solidFill>
            <a:srgbClr val="7030A0"/>
          </a:solidFill>
          <a:ln>
            <a:solidFill>
              <a:srgbClr val="611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Oval 29">
            <a:extLst>
              <a:ext uri="{FF2B5EF4-FFF2-40B4-BE49-F238E27FC236}">
                <a16:creationId xmlns:a16="http://schemas.microsoft.com/office/drawing/2014/main" id="{21545EFC-7A93-79A8-243D-D300954E6063}"/>
              </a:ext>
            </a:extLst>
          </p:cNvPr>
          <p:cNvSpPr/>
          <p:nvPr/>
        </p:nvSpPr>
        <p:spPr>
          <a:xfrm>
            <a:off x="11146292" y="3126523"/>
            <a:ext cx="121265" cy="112423"/>
          </a:xfrm>
          <a:prstGeom prst="ellipse">
            <a:avLst/>
          </a:prstGeom>
          <a:solidFill>
            <a:srgbClr val="7030A0"/>
          </a:solidFill>
          <a:ln>
            <a:solidFill>
              <a:srgbClr val="611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1" name="Oval 30">
            <a:extLst>
              <a:ext uri="{FF2B5EF4-FFF2-40B4-BE49-F238E27FC236}">
                <a16:creationId xmlns:a16="http://schemas.microsoft.com/office/drawing/2014/main" id="{2C7FBE7F-F6C2-8302-072D-C8964684F110}"/>
              </a:ext>
            </a:extLst>
          </p:cNvPr>
          <p:cNvSpPr/>
          <p:nvPr/>
        </p:nvSpPr>
        <p:spPr>
          <a:xfrm>
            <a:off x="4528042" y="3174312"/>
            <a:ext cx="121265" cy="112423"/>
          </a:xfrm>
          <a:prstGeom prst="ellipse">
            <a:avLst/>
          </a:prstGeom>
          <a:solidFill>
            <a:srgbClr val="FFC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2" name="Oval 31">
            <a:extLst>
              <a:ext uri="{FF2B5EF4-FFF2-40B4-BE49-F238E27FC236}">
                <a16:creationId xmlns:a16="http://schemas.microsoft.com/office/drawing/2014/main" id="{976248E1-AE06-D51D-8B9C-DB9B3675215B}"/>
              </a:ext>
            </a:extLst>
          </p:cNvPr>
          <p:cNvSpPr/>
          <p:nvPr/>
        </p:nvSpPr>
        <p:spPr>
          <a:xfrm>
            <a:off x="6500233" y="3174311"/>
            <a:ext cx="121265" cy="112423"/>
          </a:xfrm>
          <a:prstGeom prst="ellipse">
            <a:avLst/>
          </a:prstGeom>
          <a:solidFill>
            <a:srgbClr val="FFC000"/>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33" name="Oval 32">
            <a:extLst>
              <a:ext uri="{FF2B5EF4-FFF2-40B4-BE49-F238E27FC236}">
                <a16:creationId xmlns:a16="http://schemas.microsoft.com/office/drawing/2014/main" id="{D9A8AA25-8D20-2BD0-1EE9-12037B74F4F5}"/>
              </a:ext>
            </a:extLst>
          </p:cNvPr>
          <p:cNvSpPr/>
          <p:nvPr/>
        </p:nvSpPr>
        <p:spPr>
          <a:xfrm>
            <a:off x="7285706" y="4340115"/>
            <a:ext cx="121265" cy="112423"/>
          </a:xfrm>
          <a:prstGeom prst="ellipse">
            <a:avLst/>
          </a:prstGeom>
          <a:solidFill>
            <a:srgbClr val="7030A0"/>
          </a:solidFill>
          <a:ln>
            <a:solidFill>
              <a:srgbClr val="611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 name="Oval 4">
            <a:extLst>
              <a:ext uri="{FF2B5EF4-FFF2-40B4-BE49-F238E27FC236}">
                <a16:creationId xmlns:a16="http://schemas.microsoft.com/office/drawing/2014/main" id="{48828C2E-1A0E-DAB5-3D9E-F50A12B76DE2}"/>
              </a:ext>
            </a:extLst>
          </p:cNvPr>
          <p:cNvSpPr/>
          <p:nvPr/>
        </p:nvSpPr>
        <p:spPr>
          <a:xfrm rot="20777241">
            <a:off x="6103296" y="2567959"/>
            <a:ext cx="6062966" cy="2138054"/>
          </a:xfrm>
          <a:prstGeom prst="ellipse">
            <a:avLst/>
          </a:prstGeom>
          <a:solidFill>
            <a:srgbClr val="7030A0">
              <a:alpha val="20000"/>
            </a:srgbClr>
          </a:solidFill>
          <a:ln>
            <a:solidFill>
              <a:srgbClr val="611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44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5C7F-8E4C-EA48-9964-684555B8CDAA}"/>
              </a:ext>
            </a:extLst>
          </p:cNvPr>
          <p:cNvSpPr>
            <a:spLocks noGrp="1"/>
          </p:cNvSpPr>
          <p:nvPr>
            <p:ph type="title"/>
          </p:nvPr>
        </p:nvSpPr>
        <p:spPr/>
        <p:txBody>
          <a:bodyPr>
            <a:normAutofit/>
          </a:bodyPr>
          <a:lstStyle/>
          <a:p>
            <a:r>
              <a:rPr lang="en-US" sz="3200" dirty="0"/>
              <a:t>Reduced-Order Modeling</a:t>
            </a:r>
          </a:p>
        </p:txBody>
      </p:sp>
      <p:sp>
        <p:nvSpPr>
          <p:cNvPr id="4" name="Slide Number Placeholder 3">
            <a:extLst>
              <a:ext uri="{FF2B5EF4-FFF2-40B4-BE49-F238E27FC236}">
                <a16:creationId xmlns:a16="http://schemas.microsoft.com/office/drawing/2014/main" id="{06C6CD9E-3F29-0143-BF3D-249AD4CD13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174C88-E5E9-4EB9-9C7D-CDC2B62BDB72}" type="slidenum">
              <a:rPr kumimoji="0" lang="en-GB" b="0" i="0" u="none" strike="noStrike" kern="1200" cap="none" spc="0" normalizeH="0" baseline="0" noProof="0" smtClean="0">
                <a:ln>
                  <a:noFill/>
                </a:ln>
                <a:solidFill>
                  <a:schemeClr val="tx1"/>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b="0" i="0" u="none" strike="noStrike" kern="1200" cap="none" spc="0" normalizeH="0" baseline="0" noProof="0" dirty="0">
              <a:ln>
                <a:noFill/>
              </a:ln>
              <a:solidFill>
                <a:schemeClr val="tx1"/>
              </a:solidFill>
              <a:effectLst/>
              <a:uLnTx/>
              <a:uFillTx/>
              <a:ea typeface="+mn-ea"/>
              <a:cs typeface="+mn-cs"/>
            </a:endParaRPr>
          </a:p>
        </p:txBody>
      </p:sp>
      <p:sp>
        <p:nvSpPr>
          <p:cNvPr id="3" name="Oval 2">
            <a:extLst>
              <a:ext uri="{FF2B5EF4-FFF2-40B4-BE49-F238E27FC236}">
                <a16:creationId xmlns:a16="http://schemas.microsoft.com/office/drawing/2014/main" id="{EB54DB2D-EA1F-2E85-F18B-E830D86773F2}"/>
              </a:ext>
            </a:extLst>
          </p:cNvPr>
          <p:cNvSpPr/>
          <p:nvPr/>
        </p:nvSpPr>
        <p:spPr>
          <a:xfrm>
            <a:off x="566278" y="1415695"/>
            <a:ext cx="347517" cy="334197"/>
          </a:xfrm>
          <a:prstGeom prst="ellipse">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A643D985-79F2-17C4-0094-6CDDD41D0875}"/>
              </a:ext>
            </a:extLst>
          </p:cNvPr>
          <p:cNvSpPr/>
          <p:nvPr/>
        </p:nvSpPr>
        <p:spPr>
          <a:xfrm>
            <a:off x="566277" y="3977097"/>
            <a:ext cx="347517" cy="334197"/>
          </a:xfrm>
          <a:prstGeom prst="ellipse">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TextBox 6">
            <a:extLst>
              <a:ext uri="{FF2B5EF4-FFF2-40B4-BE49-F238E27FC236}">
                <a16:creationId xmlns:a16="http://schemas.microsoft.com/office/drawing/2014/main" id="{74B4F17C-F82B-7344-CA3B-94EA1A38E67C}"/>
              </a:ext>
            </a:extLst>
          </p:cNvPr>
          <p:cNvSpPr txBox="1"/>
          <p:nvPr/>
        </p:nvSpPr>
        <p:spPr>
          <a:xfrm>
            <a:off x="1085065" y="1420336"/>
            <a:ext cx="6717506" cy="369332"/>
          </a:xfrm>
          <a:prstGeom prst="rect">
            <a:avLst/>
          </a:prstGeom>
          <a:noFill/>
        </p:spPr>
        <p:txBody>
          <a:bodyPr wrap="square">
            <a:spAutoFit/>
          </a:bodyPr>
          <a:lstStyle/>
          <a:p>
            <a:pPr>
              <a:spcBef>
                <a:spcPts val="1200"/>
              </a:spcBef>
            </a:pPr>
            <a:r>
              <a:rPr lang="en-US" b="1" dirty="0"/>
              <a:t>Atmospheric Density Snapshot: </a:t>
            </a:r>
            <a:r>
              <a:rPr lang="en-US" dirty="0"/>
              <a:t>Spatial Decomposition</a:t>
            </a:r>
          </a:p>
        </p:txBody>
      </p:sp>
      <p:sp>
        <p:nvSpPr>
          <p:cNvPr id="11" name="TextBox 10">
            <a:extLst>
              <a:ext uri="{FF2B5EF4-FFF2-40B4-BE49-F238E27FC236}">
                <a16:creationId xmlns:a16="http://schemas.microsoft.com/office/drawing/2014/main" id="{48F4C130-5493-F780-D17F-D80A20C45F57}"/>
              </a:ext>
            </a:extLst>
          </p:cNvPr>
          <p:cNvSpPr txBox="1"/>
          <p:nvPr/>
        </p:nvSpPr>
        <p:spPr>
          <a:xfrm>
            <a:off x="1085065" y="3941962"/>
            <a:ext cx="6096772" cy="369332"/>
          </a:xfrm>
          <a:prstGeom prst="rect">
            <a:avLst/>
          </a:prstGeom>
          <a:noFill/>
        </p:spPr>
        <p:txBody>
          <a:bodyPr wrap="square">
            <a:spAutoFit/>
          </a:bodyPr>
          <a:lstStyle/>
          <a:p>
            <a:pPr>
              <a:spcBef>
                <a:spcPts val="1200"/>
              </a:spcBef>
            </a:pPr>
            <a:r>
              <a:rPr lang="en-US" b="1" dirty="0"/>
              <a:t>Forecasting: </a:t>
            </a:r>
            <a:r>
              <a:rPr lang="en-US" dirty="0"/>
              <a:t>Propagation in Time</a:t>
            </a:r>
            <a:endParaRPr lang="en-US" b="1" dirty="0"/>
          </a:p>
        </p:txBody>
      </p:sp>
    </p:spTree>
    <p:extLst>
      <p:ext uri="{BB962C8B-B14F-4D97-AF65-F5344CB8AC3E}">
        <p14:creationId xmlns:p14="http://schemas.microsoft.com/office/powerpoint/2010/main" val="2136775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2.5"/>
</p:tagLst>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David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vidTemplate.pptx" id="{A1BC5E5F-1972-4C3D-B895-672AB93545ED}" vid="{ED132040-D0A3-4F3D-B6D6-6B855CA51F68}"/>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14419</TotalTime>
  <Words>3531</Words>
  <Application>Microsoft Office PowerPoint</Application>
  <PresentationFormat>Widescreen</PresentationFormat>
  <Paragraphs>449</Paragraphs>
  <Slides>42</Slides>
  <Notes>37</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42</vt:i4>
      </vt:variant>
    </vt:vector>
  </HeadingPairs>
  <TitlesOfParts>
    <vt:vector size="59" baseType="lpstr">
      <vt:lpstr>.PingFang SC Regular</vt:lpstr>
      <vt:lpstr>Arial</vt:lpstr>
      <vt:lpstr>Avenir Book</vt:lpstr>
      <vt:lpstr>Calibri</vt:lpstr>
      <vt:lpstr>Calisto MT</vt:lpstr>
      <vt:lpstr>Cambria Math</vt:lpstr>
      <vt:lpstr>Corbel</vt:lpstr>
      <vt:lpstr>Delicious-Roman</vt:lpstr>
      <vt:lpstr>Delicious-SmallCaps</vt:lpstr>
      <vt:lpstr>g_d0_f2</vt:lpstr>
      <vt:lpstr>g_d0_f3</vt:lpstr>
      <vt:lpstr>g_d0_f7</vt:lpstr>
      <vt:lpstr>Times New Roman</vt:lpstr>
      <vt:lpstr>Wingdings</vt:lpstr>
      <vt:lpstr>Wingdings 2</vt:lpstr>
      <vt:lpstr>DavidTemplate</vt:lpstr>
      <vt:lpstr>Slate</vt:lpstr>
      <vt:lpstr>Transformer-based Atmospheric Density Forecasting</vt:lpstr>
      <vt:lpstr>Atmospheric drag</vt:lpstr>
      <vt:lpstr>Atmospheric drag</vt:lpstr>
      <vt:lpstr>Atmospheric Density Modeling</vt:lpstr>
      <vt:lpstr>Atmospheric Density Modeling</vt:lpstr>
      <vt:lpstr>Atmospheric Density Modeling</vt:lpstr>
      <vt:lpstr>Atmospheric Density Modeling</vt:lpstr>
      <vt:lpstr>Atmospheric Density Modeling</vt:lpstr>
      <vt:lpstr>Reduced-Order Modeling</vt:lpstr>
      <vt:lpstr>Reduced-Order Modeling</vt:lpstr>
      <vt:lpstr>Reduced-Order Modeling</vt:lpstr>
      <vt:lpstr>Reduced-Order Modeling</vt:lpstr>
      <vt:lpstr>Reduced-Order Modeling</vt:lpstr>
      <vt:lpstr>Transformer-based Atmospheric Density Forecasting</vt:lpstr>
      <vt:lpstr>Transformer-based Atmospheric Density Forecasting</vt:lpstr>
      <vt:lpstr>Transformer-based Atmospheric Density Forecasting</vt:lpstr>
      <vt:lpstr>Transformer-based Atmospheric Density Forecasting</vt:lpstr>
      <vt:lpstr>Transformer-based Propagator Training</vt:lpstr>
      <vt:lpstr>Transformer-based Propagator Training</vt:lpstr>
      <vt:lpstr>Results</vt:lpstr>
      <vt:lpstr>Results</vt:lpstr>
      <vt:lpstr>Results</vt:lpstr>
      <vt:lpstr>Conclusions and Future Work</vt:lpstr>
      <vt:lpstr>Questions?</vt:lpstr>
      <vt:lpstr>Backups</vt:lpstr>
      <vt:lpstr>Transformer Propagator Architecture</vt:lpstr>
      <vt:lpstr>Transformer-based Atmospheric Density Forecasting</vt:lpstr>
      <vt:lpstr>Prediction: Space Weather Input</vt:lpstr>
      <vt:lpstr>Prediction: Space Weather Input</vt:lpstr>
      <vt:lpstr>Prediction: Space Weather Input</vt:lpstr>
      <vt:lpstr>Prediction: Space Weather Input</vt:lpstr>
      <vt:lpstr>Prediction: Space Weather Input</vt:lpstr>
      <vt:lpstr>Reduced-order modeling</vt:lpstr>
      <vt:lpstr>Prediction: Dynamic mode decomposition with control</vt:lpstr>
      <vt:lpstr>Space Weather Inputs</vt:lpstr>
      <vt:lpstr>Atmospheric Density Models</vt:lpstr>
      <vt:lpstr>DESTO: Reduced-Order State Estimation</vt:lpstr>
      <vt:lpstr>Thermospheric density</vt:lpstr>
      <vt:lpstr>Thermospheric density</vt:lpstr>
      <vt:lpstr>Density and Space weather data</vt:lpstr>
      <vt:lpstr>Space weather activity</vt:lpstr>
      <vt:lpstr>Space weather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Thermospheric Density Estimation Via Orbital Data Assimilation</dc:title>
  <dc:creator>David Gondelach</dc:creator>
  <cp:lastModifiedBy>Julia Marie Briden</cp:lastModifiedBy>
  <cp:revision>186</cp:revision>
  <dcterms:created xsi:type="dcterms:W3CDTF">2020-06-25T08:39:36Z</dcterms:created>
  <dcterms:modified xsi:type="dcterms:W3CDTF">2024-02-20T16:55:25Z</dcterms:modified>
</cp:coreProperties>
</file>